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0" r:id="rId2"/>
  </p:sldMasterIdLst>
  <p:notesMasterIdLst>
    <p:notesMasterId r:id="rId22"/>
  </p:notesMasterIdLst>
  <p:sldIdLst>
    <p:sldId id="493" r:id="rId3"/>
    <p:sldId id="492" r:id="rId4"/>
    <p:sldId id="269" r:id="rId5"/>
    <p:sldId id="270" r:id="rId6"/>
    <p:sldId id="271" r:id="rId7"/>
    <p:sldId id="272" r:id="rId8"/>
    <p:sldId id="273" r:id="rId9"/>
    <p:sldId id="539" r:id="rId10"/>
    <p:sldId id="538" r:id="rId11"/>
    <p:sldId id="277" r:id="rId12"/>
    <p:sldId id="274" r:id="rId13"/>
    <p:sldId id="275" r:id="rId14"/>
    <p:sldId id="276" r:id="rId15"/>
    <p:sldId id="494" r:id="rId16"/>
    <p:sldId id="402" r:id="rId17"/>
    <p:sldId id="488" r:id="rId18"/>
    <p:sldId id="489" r:id="rId19"/>
    <p:sldId id="490" r:id="rId20"/>
    <p:sldId id="491" r:id="rId21"/>
  </p:sldIdLst>
  <p:sldSz cx="9144000" cy="6858000" type="screen4x3"/>
  <p:notesSz cx="6670675" cy="9929813"/>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0">
          <p15:clr>
            <a:srgbClr val="A4A3A4"/>
          </p15:clr>
        </p15:guide>
        <p15:guide id="2" orient="horz" pos="3530">
          <p15:clr>
            <a:srgbClr val="A4A3A4"/>
          </p15:clr>
        </p15:guide>
        <p15:guide id="3" orient="horz" pos="730">
          <p15:clr>
            <a:srgbClr val="A4A3A4"/>
          </p15:clr>
        </p15:guide>
        <p15:guide id="4" orient="horz" pos="1386">
          <p15:clr>
            <a:srgbClr val="A4A3A4"/>
          </p15:clr>
        </p15:guide>
        <p15:guide id="5" pos="330">
          <p15:clr>
            <a:srgbClr val="A4A3A4"/>
          </p15:clr>
        </p15:guide>
        <p15:guide id="6" pos="54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31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00" autoAdjust="0"/>
    <p:restoredTop sz="86924" autoAdjust="0"/>
  </p:normalViewPr>
  <p:slideViewPr>
    <p:cSldViewPr snapToGrid="0" snapToObjects="1" showGuides="1">
      <p:cViewPr>
        <p:scale>
          <a:sx n="60" d="100"/>
          <a:sy n="60" d="100"/>
        </p:scale>
        <p:origin x="1710" y="132"/>
      </p:cViewPr>
      <p:guideLst>
        <p:guide orient="horz" pos="1040"/>
        <p:guide orient="horz" pos="3530"/>
        <p:guide orient="horz" pos="730"/>
        <p:guide orient="horz" pos="1386"/>
        <p:guide pos="330"/>
        <p:guide pos="5472"/>
      </p:guideLst>
    </p:cSldViewPr>
  </p:slideViewPr>
  <p:notesTextViewPr>
    <p:cViewPr>
      <p:scale>
        <a:sx n="100" d="100"/>
        <a:sy n="100" d="100"/>
      </p:scale>
      <p:origin x="0" y="0"/>
    </p:cViewPr>
  </p:notesTextViewPr>
  <p:sorterViewPr>
    <p:cViewPr varScale="1">
      <p:scale>
        <a:sx n="1" d="1"/>
        <a:sy n="1" d="1"/>
      </p:scale>
      <p:origin x="0" y="-24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90626" cy="49649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778505" y="0"/>
            <a:ext cx="2890626" cy="496491"/>
          </a:xfrm>
          <a:prstGeom prst="rect">
            <a:avLst/>
          </a:prstGeom>
        </p:spPr>
        <p:txBody>
          <a:bodyPr vert="horz" lIns="91440" tIns="45720" rIns="91440" bIns="45720" rtlCol="0"/>
          <a:lstStyle>
            <a:lvl1pPr algn="r">
              <a:defRPr sz="1200"/>
            </a:lvl1pPr>
          </a:lstStyle>
          <a:p>
            <a:fld id="{DD39589A-77AE-8742-9915-C1B3823E4C74}" type="datetimeFigureOut">
              <a:rPr lang="sv-SE" smtClean="0"/>
              <a:t>2018-09-05</a:t>
            </a:fld>
            <a:endParaRPr lang="sv-SE"/>
          </a:p>
        </p:txBody>
      </p:sp>
      <p:sp>
        <p:nvSpPr>
          <p:cNvPr id="4" name="Platshållare för bildobjekt 3"/>
          <p:cNvSpPr>
            <a:spLocks noGrp="1" noRot="1" noChangeAspect="1"/>
          </p:cNvSpPr>
          <p:nvPr>
            <p:ph type="sldImg" idx="2"/>
          </p:nvPr>
        </p:nvSpPr>
        <p:spPr>
          <a:xfrm>
            <a:off x="852488" y="744538"/>
            <a:ext cx="4965700"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67068" y="4716661"/>
            <a:ext cx="5336540" cy="4468416"/>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1599"/>
            <a:ext cx="2890626" cy="496491"/>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778505" y="9431599"/>
            <a:ext cx="2890626" cy="496491"/>
          </a:xfrm>
          <a:prstGeom prst="rect">
            <a:avLst/>
          </a:prstGeom>
        </p:spPr>
        <p:txBody>
          <a:bodyPr vert="horz" lIns="91440" tIns="45720" rIns="91440" bIns="45720" rtlCol="0" anchor="b"/>
          <a:lstStyle>
            <a:lvl1pPr algn="r">
              <a:defRPr sz="1200"/>
            </a:lvl1pPr>
          </a:lstStyle>
          <a:p>
            <a:fld id="{D19210D8-C7BE-4048-A19C-361049763203}" type="slidenum">
              <a:rPr lang="sv-SE" smtClean="0"/>
              <a:t>‹#›</a:t>
            </a:fld>
            <a:endParaRPr lang="sv-SE"/>
          </a:p>
        </p:txBody>
      </p:sp>
    </p:spTree>
    <p:extLst>
      <p:ext uri="{BB962C8B-B14F-4D97-AF65-F5344CB8AC3E}">
        <p14:creationId xmlns:p14="http://schemas.microsoft.com/office/powerpoint/2010/main" val="20663489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Intro och presentation (av oss) </a:t>
            </a:r>
          </a:p>
          <a:p>
            <a:r>
              <a:rPr lang="sv-SE" sz="1200" kern="1200" dirty="0">
                <a:solidFill>
                  <a:schemeClr val="tx1"/>
                </a:solidFill>
                <a:effectLst/>
                <a:latin typeface="+mn-lt"/>
                <a:ea typeface="+mn-ea"/>
                <a:cs typeface="+mn-cs"/>
              </a:rPr>
              <a:t>/Sylvia välkomnar, presenterar oss, syftet med dagen, programmet, maten</a:t>
            </a:r>
          </a:p>
          <a:p>
            <a:r>
              <a:rPr lang="sv-SE" sz="1200" kern="1200" dirty="0">
                <a:solidFill>
                  <a:schemeClr val="tx1"/>
                </a:solidFill>
                <a:effectLst/>
                <a:latin typeface="+mn-lt"/>
                <a:ea typeface="+mn-ea"/>
                <a:cs typeface="+mn-cs"/>
              </a:rPr>
              <a:t>Berätta: Denna dag syftar till att utveckla introduktionsprogrammen. Fokus är undervisningen. Vi vet att mycket spelar in, till exempel på språkintro, där faktorer som uppehållstillstånd och annat spelar in. Har ni frågor om uppehållstillstånd och annat, kontakta Migrationsverket. För frågor som rör skola och utbildning, skriv dem på ett papper, så försöker vi besvara dem mot slutet av dagen. </a:t>
            </a:r>
          </a:p>
          <a:p>
            <a:r>
              <a:rPr lang="sv-SE" sz="1200" kern="1200" dirty="0">
                <a:solidFill>
                  <a:schemeClr val="tx1"/>
                </a:solidFill>
                <a:effectLst/>
                <a:latin typeface="+mn-lt"/>
                <a:ea typeface="+mn-ea"/>
                <a:cs typeface="+mn-cs"/>
              </a:rPr>
              <a:t>Introduktionsprogrammen är tämligen löst reglerade, och </a:t>
            </a:r>
            <a:r>
              <a:rPr lang="sv-SE" sz="1200" kern="1200" dirty="0" err="1">
                <a:solidFill>
                  <a:schemeClr val="tx1"/>
                </a:solidFill>
                <a:effectLst/>
                <a:latin typeface="+mn-lt"/>
                <a:ea typeface="+mn-ea"/>
                <a:cs typeface="+mn-cs"/>
              </a:rPr>
              <a:t>frirummet</a:t>
            </a:r>
            <a:r>
              <a:rPr lang="sv-SE" sz="1200" kern="1200" dirty="0">
                <a:solidFill>
                  <a:schemeClr val="tx1"/>
                </a:solidFill>
                <a:effectLst/>
                <a:latin typeface="+mn-lt"/>
                <a:ea typeface="+mn-ea"/>
                <a:cs typeface="+mn-cs"/>
              </a:rPr>
              <a:t> är stort. Därför är vi övertygade om att de ni kan lära något av, är främst era kollegor från olika kommuner. Vi har därför lagt ganska mycket tid på erfarenhetsutbyte. Passa på, ta chansen, fråga varandra, och fråga oss.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En sak till: Vi är inte Skolinspektionen. Var därför inte rädda för att berätta om det ni gör, av rädsla för att ”göra fel”. Kreativa lösningar är bra, och vi kommer inte att slå ner på några. Däremot kan det hända att vi, eller era kollegor, kan komma med tips för att komma vidare. </a:t>
            </a:r>
          </a:p>
          <a:p>
            <a:r>
              <a:rPr lang="sv-SE" sz="1200" kern="1200" dirty="0">
                <a:solidFill>
                  <a:schemeClr val="tx1"/>
                </a:solidFill>
                <a:effectLst/>
                <a:latin typeface="+mn-lt"/>
                <a:ea typeface="+mn-ea"/>
                <a:cs typeface="+mn-cs"/>
              </a:rPr>
              <a:t> </a:t>
            </a:r>
          </a:p>
          <a:p>
            <a:endParaRPr lang="sv-SE" dirty="0"/>
          </a:p>
        </p:txBody>
      </p:sp>
      <p:sp>
        <p:nvSpPr>
          <p:cNvPr id="4" name="Platshållare för bildnummer 3"/>
          <p:cNvSpPr>
            <a:spLocks noGrp="1"/>
          </p:cNvSpPr>
          <p:nvPr>
            <p:ph type="sldNum" sz="quarter" idx="10"/>
          </p:nvPr>
        </p:nvSpPr>
        <p:spPr/>
        <p:txBody>
          <a:bodyPr/>
          <a:lstStyle/>
          <a:p>
            <a:fld id="{D19210D8-C7BE-4048-A19C-361049763203}" type="slidenum">
              <a:rPr lang="sv-SE" smtClean="0"/>
              <a:t>1</a:t>
            </a:fld>
            <a:endParaRPr lang="sv-SE"/>
          </a:p>
        </p:txBody>
      </p:sp>
    </p:spTree>
    <p:extLst>
      <p:ext uri="{BB962C8B-B14F-4D97-AF65-F5344CB8AC3E}">
        <p14:creationId xmlns:p14="http://schemas.microsoft.com/office/powerpoint/2010/main" val="387434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Programråden har medverkat genom att ge input. Avstämt med branscherna.</a:t>
            </a:r>
          </a:p>
          <a:p>
            <a:r>
              <a:rPr lang="sv-SE" dirty="0"/>
              <a:t>Behov på a-marknaden,</a:t>
            </a:r>
          </a:p>
          <a:p>
            <a:r>
              <a:rPr lang="sv-SE" dirty="0"/>
              <a:t>Inte gymnasieprogram </a:t>
            </a:r>
            <a:r>
              <a:rPr lang="sv-SE" dirty="0" err="1"/>
              <a:t>light</a:t>
            </a:r>
            <a:r>
              <a:rPr lang="sv-SE" dirty="0"/>
              <a:t>! Andra yrken. </a:t>
            </a:r>
          </a:p>
        </p:txBody>
      </p:sp>
      <p:sp>
        <p:nvSpPr>
          <p:cNvPr id="4" name="Platshållare för bildnummer 3"/>
          <p:cNvSpPr>
            <a:spLocks noGrp="1"/>
          </p:cNvSpPr>
          <p:nvPr>
            <p:ph type="sldNum" sz="quarter" idx="10"/>
          </p:nvPr>
        </p:nvSpPr>
        <p:spPr/>
        <p:txBody>
          <a:bodyPr/>
          <a:lstStyle/>
          <a:p>
            <a:fld id="{D19210D8-C7BE-4048-A19C-361049763203}" type="slidenum">
              <a:rPr lang="sv-SE" smtClean="0"/>
              <a:t>4</a:t>
            </a:fld>
            <a:endParaRPr lang="sv-SE"/>
          </a:p>
        </p:txBody>
      </p:sp>
    </p:spTree>
    <p:extLst>
      <p:ext uri="{BB962C8B-B14F-4D97-AF65-F5344CB8AC3E}">
        <p14:creationId xmlns:p14="http://schemas.microsoft.com/office/powerpoint/2010/main" val="3844271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Matchning: Samråd med branscher har skett. Vi behöver a-kraft</a:t>
            </a:r>
          </a:p>
          <a:p>
            <a:r>
              <a:rPr lang="sv-SE" dirty="0"/>
              <a:t>Elevers möjlighet att komma ut i a-livet trots att de inte har en gymnasieutbildning. (Nyanlända, funktionsnedsättningar, mm) INTE GYMNASIEPROGRAM LIGHT. Andra yrken.</a:t>
            </a:r>
          </a:p>
          <a:p>
            <a:r>
              <a:rPr lang="sv-SE" dirty="0"/>
              <a:t>Motivera personer som inte har motivation att studera/</a:t>
            </a:r>
          </a:p>
          <a:p>
            <a:r>
              <a:rPr lang="sv-SE" dirty="0"/>
              <a:t>Lika över hela riket</a:t>
            </a:r>
          </a:p>
        </p:txBody>
      </p:sp>
      <p:sp>
        <p:nvSpPr>
          <p:cNvPr id="4" name="Platshållare för bildnummer 3"/>
          <p:cNvSpPr>
            <a:spLocks noGrp="1"/>
          </p:cNvSpPr>
          <p:nvPr>
            <p:ph type="sldNum" sz="quarter" idx="10"/>
          </p:nvPr>
        </p:nvSpPr>
        <p:spPr/>
        <p:txBody>
          <a:bodyPr/>
          <a:lstStyle/>
          <a:p>
            <a:fld id="{D19210D8-C7BE-4048-A19C-361049763203}" type="slidenum">
              <a:rPr lang="sv-SE" smtClean="0"/>
              <a:t>5</a:t>
            </a:fld>
            <a:endParaRPr lang="sv-SE"/>
          </a:p>
        </p:txBody>
      </p:sp>
    </p:spTree>
    <p:extLst>
      <p:ext uri="{BB962C8B-B14F-4D97-AF65-F5344CB8AC3E}">
        <p14:creationId xmlns:p14="http://schemas.microsoft.com/office/powerpoint/2010/main" val="1493921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Alla elever har rätt till studie- och yrkesvägledning utefter behov. </a:t>
            </a:r>
          </a:p>
          <a:p>
            <a:r>
              <a:rPr lang="sv-SE" dirty="0" err="1"/>
              <a:t>Syv</a:t>
            </a:r>
            <a:r>
              <a:rPr lang="sv-SE" dirty="0"/>
              <a:t> är en process , att ha möjlighet att göra väl underbyggda val blir vinster för såväl individ som samhälle</a:t>
            </a:r>
          </a:p>
          <a:p>
            <a:r>
              <a:rPr lang="sv-SE" dirty="0"/>
              <a:t>För att kunna göra ett väl underbyggt val behöver individer ha kunskap om sig själv och om alternativen</a:t>
            </a:r>
          </a:p>
          <a:p>
            <a:r>
              <a:rPr lang="sv-SE" dirty="0"/>
              <a:t>När alla i skolan tar ansvar för framtidsfrågor under hela skoltiden ges möjligheter att göra väl underbyggda vidare val</a:t>
            </a:r>
          </a:p>
          <a:p>
            <a:r>
              <a:rPr lang="sv-SE" dirty="0"/>
              <a:t>Forskning säger att när skolan kopplar olika skoluppgifter till världen utan skolan ökar den inre motivationen hos eleverna</a:t>
            </a:r>
          </a:p>
          <a:p>
            <a:r>
              <a:rPr lang="sv-SE" dirty="0"/>
              <a:t>Att koppla språkinlärning till arbetslivet motiverar också</a:t>
            </a:r>
          </a:p>
          <a:p>
            <a:r>
              <a:rPr lang="sv-SE" dirty="0"/>
              <a:t>Att tala om arbetslivet på ett normkritiskt sätt kan motverka könstraditionella val. Ex. vilka bilder reproducerar vi utifrån vem som gör vad?</a:t>
            </a:r>
          </a:p>
          <a:p>
            <a:r>
              <a:rPr lang="sv-SE" dirty="0"/>
              <a:t>Alla faktorer ovan kan bidra till färre avhopp!</a:t>
            </a:r>
          </a:p>
        </p:txBody>
      </p:sp>
      <p:sp>
        <p:nvSpPr>
          <p:cNvPr id="4" name="Platshållare för bildnummer 3"/>
          <p:cNvSpPr>
            <a:spLocks noGrp="1"/>
          </p:cNvSpPr>
          <p:nvPr>
            <p:ph type="sldNum" sz="quarter" idx="10"/>
          </p:nvPr>
        </p:nvSpPr>
        <p:spPr/>
        <p:txBody>
          <a:bodyPr/>
          <a:lstStyle/>
          <a:p>
            <a:fld id="{EF99BEA7-9F75-4E73-A8EB-E7C142D5E6A8}" type="slidenum">
              <a:rPr lang="sv-SE" smtClean="0"/>
              <a:t>8</a:t>
            </a:fld>
            <a:endParaRPr lang="sv-SE"/>
          </a:p>
        </p:txBody>
      </p:sp>
    </p:spTree>
    <p:extLst>
      <p:ext uri="{BB962C8B-B14F-4D97-AF65-F5344CB8AC3E}">
        <p14:creationId xmlns:p14="http://schemas.microsoft.com/office/powerpoint/2010/main" val="2186139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Anna:</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Vi uppmuntrar hela tiden att skolans yrkeskategorier ska samverka – vi har trots allt samma elever. Skolinspektionens granskning av språkintroduktionsprogrammet visade på brister.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Det finns även positiva exempel i granskningen. Ett sådant är när studie- och yrkesvägledning kommer in i tidigt skede, som en integrerad del av elevens utbildning under samverkan mellan studie- och yrkesvägledare och övrig skolpersonal. Eleven kan då också erbjudas språkutvecklande insatser som till exempel praktik och möjligheter att </a:t>
            </a:r>
            <a:r>
              <a:rPr lang="sv-SE" sz="1200" i="1" kern="1200" dirty="0">
                <a:solidFill>
                  <a:schemeClr val="tx1"/>
                </a:solidFill>
                <a:effectLst/>
                <a:latin typeface="+mn-lt"/>
                <a:ea typeface="+mn-ea"/>
                <a:cs typeface="+mn-cs"/>
              </a:rPr>
              <a:t>skugga </a:t>
            </a:r>
            <a:r>
              <a:rPr lang="sv-SE" sz="1200" kern="1200" dirty="0">
                <a:solidFill>
                  <a:schemeClr val="tx1"/>
                </a:solidFill>
                <a:effectLst/>
                <a:latin typeface="+mn-lt"/>
                <a:ea typeface="+mn-ea"/>
                <a:cs typeface="+mn-cs"/>
              </a:rPr>
              <a:t>lämpligt nationellt gymnasieprogram, utifrån elevens mål med utbildningen.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Det finns alltså allt att vinna med samverkan!</a:t>
            </a:r>
          </a:p>
          <a:p>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9210D8-C7BE-4048-A19C-361049763203}"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7445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Efter avslutad utbildning på ett introduktionsprogram ska rektorn utfärda ett gymnasieintyg som visar vilken utbildning en elev har fått.</a:t>
            </a:r>
          </a:p>
          <a:p>
            <a:pPr marL="0" indent="0">
              <a:buNone/>
            </a:pPr>
            <a:r>
              <a:rPr lang="sv-SE" dirty="0"/>
              <a:t>Av intyget ska samtliga betyg som eleven har fått framgå. </a:t>
            </a:r>
          </a:p>
          <a:p>
            <a:pPr marL="0" indent="0">
              <a:buNone/>
            </a:pPr>
            <a:endParaRPr lang="sv-SE" dirty="0"/>
          </a:p>
          <a:p>
            <a:pPr marL="0" indent="0">
              <a:buNone/>
            </a:pPr>
            <a:r>
              <a:rPr lang="sv-SE" dirty="0"/>
              <a:t>För att tydliggöra att en elev läst ett nationellt yrkespaket skrivs yrkespaket samt kod in i gymnasieintyget. </a:t>
            </a:r>
          </a:p>
          <a:p>
            <a:endParaRPr lang="sv-SE" dirty="0"/>
          </a:p>
        </p:txBody>
      </p:sp>
      <p:sp>
        <p:nvSpPr>
          <p:cNvPr id="4" name="Platshållare för bildnummer 3"/>
          <p:cNvSpPr>
            <a:spLocks noGrp="1"/>
          </p:cNvSpPr>
          <p:nvPr>
            <p:ph type="sldNum" sz="quarter" idx="10"/>
          </p:nvPr>
        </p:nvSpPr>
        <p:spPr/>
        <p:txBody>
          <a:bodyPr/>
          <a:lstStyle/>
          <a:p>
            <a:fld id="{D19210D8-C7BE-4048-A19C-361049763203}" type="slidenum">
              <a:rPr lang="sv-SE" smtClean="0"/>
              <a:t>10</a:t>
            </a:fld>
            <a:endParaRPr lang="sv-SE"/>
          </a:p>
        </p:txBody>
      </p:sp>
    </p:spTree>
    <p:extLst>
      <p:ext uri="{BB962C8B-B14F-4D97-AF65-F5344CB8AC3E}">
        <p14:creationId xmlns:p14="http://schemas.microsoft.com/office/powerpoint/2010/main" val="1000206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Lärande exempel och erfarenhetsutbyte Sylvia presenterar: det är inte Skolverkets exempel. De är uttagna för att de har fått statsbidrag för att utveckla introduktionsprogrammen, och fick frågan då de var med på en hearing i våras. Här kommer Verksamheternas egna exempel. Vi är jätteglada att ha dessa här i dag. </a:t>
            </a:r>
          </a:p>
          <a:p>
            <a:r>
              <a:rPr lang="sv-SE" sz="1200" kern="1200" dirty="0">
                <a:solidFill>
                  <a:schemeClr val="tx1"/>
                </a:solidFill>
                <a:effectLst/>
                <a:latin typeface="+mn-lt"/>
                <a:ea typeface="+mn-ea"/>
                <a:cs typeface="+mn-cs"/>
              </a:rPr>
              <a:t> </a:t>
            </a:r>
          </a:p>
          <a:p>
            <a:endParaRPr lang="sv-SE" dirty="0"/>
          </a:p>
        </p:txBody>
      </p:sp>
      <p:sp>
        <p:nvSpPr>
          <p:cNvPr id="4" name="Platshållare för bildnummer 3"/>
          <p:cNvSpPr>
            <a:spLocks noGrp="1"/>
          </p:cNvSpPr>
          <p:nvPr>
            <p:ph type="sldNum" sz="quarter" idx="10"/>
          </p:nvPr>
        </p:nvSpPr>
        <p:spPr/>
        <p:txBody>
          <a:bodyPr/>
          <a:lstStyle/>
          <a:p>
            <a:fld id="{D19210D8-C7BE-4048-A19C-361049763203}" type="slidenum">
              <a:rPr lang="sv-SE" smtClean="0"/>
              <a:t>14</a:t>
            </a:fld>
            <a:endParaRPr lang="sv-SE"/>
          </a:p>
        </p:txBody>
      </p:sp>
    </p:spTree>
    <p:extLst>
      <p:ext uri="{BB962C8B-B14F-4D97-AF65-F5344CB8AC3E}">
        <p14:creationId xmlns:p14="http://schemas.microsoft.com/office/powerpoint/2010/main" val="1940815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sv-SE" sz="1200" b="0" i="0" u="none" strike="noStrike" cap="none" dirty="0">
              <a:solidFill>
                <a:schemeClr val="dk1"/>
              </a:solidFill>
              <a:latin typeface="Calibri"/>
              <a:ea typeface="Calibri"/>
              <a:cs typeface="Calibri"/>
              <a:sym typeface="Calibri"/>
            </a:endParaRPr>
          </a:p>
        </p:txBody>
      </p:sp>
      <p:sp>
        <p:nvSpPr>
          <p:cNvPr id="89" name="Shape 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sv-SE" sz="1200" b="0" i="0" u="none" strike="noStrike" cap="none">
                <a:solidFill>
                  <a:schemeClr val="dk1"/>
                </a:solidFill>
                <a:latin typeface="Calibri"/>
                <a:ea typeface="Calibri"/>
                <a:cs typeface="Calibri"/>
                <a:sym typeface="Calibri"/>
              </a:rPr>
              <a:t>15</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160192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Linjer – 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Lägg till enradig rubrik</a:t>
            </a:r>
          </a:p>
        </p:txBody>
      </p:sp>
      <p:sp>
        <p:nvSpPr>
          <p:cNvPr id="3" name="Platshållare för innehåll 2"/>
          <p:cNvSpPr>
            <a:spLocks noGrp="1"/>
          </p:cNvSpPr>
          <p:nvPr>
            <p:ph idx="1"/>
          </p:nvPr>
        </p:nvSpPr>
        <p:spPr>
          <a:xfrm>
            <a:off x="540000" y="1651000"/>
            <a:ext cx="7876925" cy="3954463"/>
          </a:xfrm>
          <a:prstGeom prst="rect">
            <a:avLst/>
          </a:prstGeom>
        </p:spPr>
        <p:txBody>
          <a:bodyPr/>
          <a:lstStyle/>
          <a:p>
            <a:pPr lvl="0"/>
            <a:r>
              <a:rPr lang="sv-SE"/>
              <a:t>Redigera format för bakgrundstext</a:t>
            </a:r>
          </a:p>
          <a:p>
            <a:pPr lvl="1"/>
            <a:r>
              <a:rPr lang="sv-SE"/>
              <a:t>Nivå två</a:t>
            </a:r>
          </a:p>
          <a:p>
            <a:pPr lvl="2"/>
            <a:r>
              <a:rPr lang="sv-SE"/>
              <a:t>Nivå tre</a:t>
            </a:r>
          </a:p>
        </p:txBody>
      </p:sp>
      <p:pic>
        <p:nvPicPr>
          <p:cNvPr id="11" name="Bildobjekt 10" descr="Skolverket-logotyp-cmyk.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4000" y="6030000"/>
            <a:ext cx="1458504" cy="263920"/>
          </a:xfrm>
          <a:prstGeom prst="rect">
            <a:avLst/>
          </a:prstGeom>
        </p:spPr>
      </p:pic>
      <p:pic>
        <p:nvPicPr>
          <p:cNvPr id="6" name="Bildobjekt 5" descr="linj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362700"/>
            <a:ext cx="9144000" cy="377952"/>
          </a:xfrm>
          <a:prstGeom prst="rect">
            <a:avLst/>
          </a:prstGeom>
        </p:spPr>
      </p:pic>
    </p:spTree>
    <p:extLst>
      <p:ext uri="{BB962C8B-B14F-4D97-AF65-F5344CB8AC3E}">
        <p14:creationId xmlns:p14="http://schemas.microsoft.com/office/powerpoint/2010/main" val="1222278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njer - 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540000" y="3348000"/>
            <a:ext cx="7772400" cy="1470025"/>
          </a:xfrm>
        </p:spPr>
        <p:txBody>
          <a:bodyPr/>
          <a:lstStyle/>
          <a:p>
            <a:r>
              <a:rPr lang="sv-SE"/>
              <a:t>Klicka här för att ändra mall för rubrikformat</a:t>
            </a:r>
            <a:endParaRPr lang="sv-SE" dirty="0"/>
          </a:p>
        </p:txBody>
      </p:sp>
      <p:pic>
        <p:nvPicPr>
          <p:cNvPr id="7" name="Bildobjekt 6" descr="Skolverket-logotyp-cmyk.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4000" y="6030000"/>
            <a:ext cx="1458504" cy="263920"/>
          </a:xfrm>
          <a:prstGeom prst="rect">
            <a:avLst/>
          </a:prstGeom>
        </p:spPr>
      </p:pic>
      <p:pic>
        <p:nvPicPr>
          <p:cNvPr id="11" name="Bildobjekt 10" descr="kollag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0000" y="684000"/>
            <a:ext cx="8009114" cy="1872000"/>
          </a:xfrm>
          <a:prstGeom prst="rect">
            <a:avLst/>
          </a:prstGeom>
        </p:spPr>
      </p:pic>
      <p:pic>
        <p:nvPicPr>
          <p:cNvPr id="9" name="Bildobjekt 8" descr="linjer.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362700"/>
            <a:ext cx="9144000" cy="377952"/>
          </a:xfrm>
          <a:prstGeom prst="rect">
            <a:avLst/>
          </a:prstGeom>
        </p:spPr>
      </p:pic>
    </p:spTree>
    <p:extLst>
      <p:ext uri="{BB962C8B-B14F-4D97-AF65-F5344CB8AC3E}">
        <p14:creationId xmlns:p14="http://schemas.microsoft.com/office/powerpoint/2010/main" val="3199886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njer - Rubrikbild svartvit">
    <p:spTree>
      <p:nvGrpSpPr>
        <p:cNvPr id="1" name=""/>
        <p:cNvGrpSpPr/>
        <p:nvPr/>
      </p:nvGrpSpPr>
      <p:grpSpPr>
        <a:xfrm>
          <a:off x="0" y="0"/>
          <a:ext cx="0" cy="0"/>
          <a:chOff x="0" y="0"/>
          <a:chExt cx="0" cy="0"/>
        </a:xfrm>
      </p:grpSpPr>
      <p:sp>
        <p:nvSpPr>
          <p:cNvPr id="2" name="Rubrik 1"/>
          <p:cNvSpPr>
            <a:spLocks noGrp="1"/>
          </p:cNvSpPr>
          <p:nvPr>
            <p:ph type="ctrTitle"/>
          </p:nvPr>
        </p:nvSpPr>
        <p:spPr>
          <a:xfrm>
            <a:off x="540000" y="3348000"/>
            <a:ext cx="7772400" cy="1470025"/>
          </a:xfrm>
        </p:spPr>
        <p:txBody>
          <a:bodyPr/>
          <a:lstStyle/>
          <a:p>
            <a:r>
              <a:rPr lang="sv-SE"/>
              <a:t>Klicka här för att ändra mall för rubrikformat</a:t>
            </a:r>
            <a:endParaRPr lang="sv-SE" dirty="0"/>
          </a:p>
        </p:txBody>
      </p:sp>
      <p:pic>
        <p:nvPicPr>
          <p:cNvPr id="7" name="Bildobjekt 6" descr="Skolverket-logotyp-cmyk.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4000" y="6030000"/>
            <a:ext cx="1458504" cy="263920"/>
          </a:xfrm>
          <a:prstGeom prst="rect">
            <a:avLst/>
          </a:prstGeom>
        </p:spPr>
      </p:pic>
      <p:pic>
        <p:nvPicPr>
          <p:cNvPr id="11" name="Bildobjekt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0000" y="684000"/>
            <a:ext cx="8009113" cy="1872000"/>
          </a:xfrm>
          <a:prstGeom prst="rect">
            <a:avLst/>
          </a:prstGeom>
        </p:spPr>
      </p:pic>
      <p:pic>
        <p:nvPicPr>
          <p:cNvPr id="9" name="Bildobjekt 8" descr="linjer.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362700"/>
            <a:ext cx="9144000" cy="377952"/>
          </a:xfrm>
          <a:prstGeom prst="rect">
            <a:avLst/>
          </a:prstGeom>
        </p:spPr>
      </p:pic>
    </p:spTree>
    <p:extLst>
      <p:ext uri="{BB962C8B-B14F-4D97-AF65-F5344CB8AC3E}">
        <p14:creationId xmlns:p14="http://schemas.microsoft.com/office/powerpoint/2010/main" val="412131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järta - 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540000" y="3348000"/>
            <a:ext cx="7772400" cy="1470025"/>
          </a:xfrm>
        </p:spPr>
        <p:txBody>
          <a:bodyPr/>
          <a:lstStyle/>
          <a:p>
            <a:r>
              <a:rPr lang="sv-SE"/>
              <a:t>Klicka här för att ändra mall för rubrikformat</a:t>
            </a:r>
            <a:endParaRPr lang="sv-SE" dirty="0"/>
          </a:p>
        </p:txBody>
      </p:sp>
      <p:pic>
        <p:nvPicPr>
          <p:cNvPr id="7" name="Bildobjekt 6" descr="Skolverket-logotyp-cmyk.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4000" y="6030000"/>
            <a:ext cx="1458504" cy="263920"/>
          </a:xfrm>
          <a:prstGeom prst="rect">
            <a:avLst/>
          </a:prstGeom>
        </p:spPr>
      </p:pic>
      <p:pic>
        <p:nvPicPr>
          <p:cNvPr id="11" name="Bildobjekt 10" descr="kollag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0000" y="684000"/>
            <a:ext cx="8009114" cy="1872000"/>
          </a:xfrm>
          <a:prstGeom prst="rect">
            <a:avLst/>
          </a:prstGeom>
        </p:spPr>
      </p:pic>
      <p:pic>
        <p:nvPicPr>
          <p:cNvPr id="10" name="Bildobjekt 9" descr="linjer-hjärt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698600"/>
            <a:ext cx="9144000" cy="1072896"/>
          </a:xfrm>
          <a:prstGeom prst="rect">
            <a:avLst/>
          </a:prstGeom>
        </p:spPr>
      </p:pic>
    </p:spTree>
    <p:extLst>
      <p:ext uri="{BB962C8B-B14F-4D97-AF65-F5344CB8AC3E}">
        <p14:creationId xmlns:p14="http://schemas.microsoft.com/office/powerpoint/2010/main" val="4008585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järta - Rubrikbild svartvit">
    <p:spTree>
      <p:nvGrpSpPr>
        <p:cNvPr id="1" name=""/>
        <p:cNvGrpSpPr/>
        <p:nvPr/>
      </p:nvGrpSpPr>
      <p:grpSpPr>
        <a:xfrm>
          <a:off x="0" y="0"/>
          <a:ext cx="0" cy="0"/>
          <a:chOff x="0" y="0"/>
          <a:chExt cx="0" cy="0"/>
        </a:xfrm>
      </p:grpSpPr>
      <p:sp>
        <p:nvSpPr>
          <p:cNvPr id="2" name="Rubrik 1"/>
          <p:cNvSpPr>
            <a:spLocks noGrp="1"/>
          </p:cNvSpPr>
          <p:nvPr>
            <p:ph type="ctrTitle"/>
          </p:nvPr>
        </p:nvSpPr>
        <p:spPr>
          <a:xfrm>
            <a:off x="540000" y="3348000"/>
            <a:ext cx="7772400" cy="1470025"/>
          </a:xfrm>
        </p:spPr>
        <p:txBody>
          <a:bodyPr/>
          <a:lstStyle/>
          <a:p>
            <a:r>
              <a:rPr lang="sv-SE"/>
              <a:t>Klicka här för att ändra mall för rubrikformat</a:t>
            </a:r>
            <a:endParaRPr lang="sv-SE" dirty="0"/>
          </a:p>
        </p:txBody>
      </p:sp>
      <p:pic>
        <p:nvPicPr>
          <p:cNvPr id="7" name="Bildobjekt 6" descr="Skolverket-logotyp-cmyk.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4000" y="6030000"/>
            <a:ext cx="1458504" cy="263920"/>
          </a:xfrm>
          <a:prstGeom prst="rect">
            <a:avLst/>
          </a:prstGeom>
        </p:spPr>
      </p:pic>
      <p:pic>
        <p:nvPicPr>
          <p:cNvPr id="11" name="Bildobjekt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0000" y="684000"/>
            <a:ext cx="8009113" cy="1872000"/>
          </a:xfrm>
          <a:prstGeom prst="rect">
            <a:avLst/>
          </a:prstGeom>
        </p:spPr>
      </p:pic>
      <p:pic>
        <p:nvPicPr>
          <p:cNvPr id="10" name="Bildobjekt 9" descr="linjer-hjärt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698600"/>
            <a:ext cx="9144000" cy="1072896"/>
          </a:xfrm>
          <a:prstGeom prst="rect">
            <a:avLst/>
          </a:prstGeom>
        </p:spPr>
      </p:pic>
    </p:spTree>
    <p:extLst>
      <p:ext uri="{BB962C8B-B14F-4D97-AF65-F5344CB8AC3E}">
        <p14:creationId xmlns:p14="http://schemas.microsoft.com/office/powerpoint/2010/main" val="958778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sel - 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540000" y="3348000"/>
            <a:ext cx="7772400" cy="1470025"/>
          </a:xfrm>
        </p:spPr>
        <p:txBody>
          <a:bodyPr/>
          <a:lstStyle/>
          <a:p>
            <a:r>
              <a:rPr lang="sv-SE"/>
              <a:t>Klicka här för att ändra mall för rubrikformat</a:t>
            </a:r>
            <a:endParaRPr lang="sv-SE" dirty="0"/>
          </a:p>
        </p:txBody>
      </p:sp>
      <p:pic>
        <p:nvPicPr>
          <p:cNvPr id="7" name="Bildobjekt 6" descr="Skolverket-logotyp-cmyk.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4000" y="6030000"/>
            <a:ext cx="1458504" cy="263920"/>
          </a:xfrm>
          <a:prstGeom prst="rect">
            <a:avLst/>
          </a:prstGeom>
        </p:spPr>
      </p:pic>
      <p:pic>
        <p:nvPicPr>
          <p:cNvPr id="11" name="Bildobjekt 10" descr="kollag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0000" y="684000"/>
            <a:ext cx="8009114" cy="1872000"/>
          </a:xfrm>
          <a:prstGeom prst="rect">
            <a:avLst/>
          </a:prstGeom>
        </p:spPr>
      </p:pic>
      <p:pic>
        <p:nvPicPr>
          <p:cNvPr id="9" name="Bildobjekt 8" descr="linjer-pusse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588529"/>
            <a:ext cx="9144000" cy="1170432"/>
          </a:xfrm>
          <a:prstGeom prst="rect">
            <a:avLst/>
          </a:prstGeom>
        </p:spPr>
      </p:pic>
    </p:spTree>
    <p:extLst>
      <p:ext uri="{BB962C8B-B14F-4D97-AF65-F5344CB8AC3E}">
        <p14:creationId xmlns:p14="http://schemas.microsoft.com/office/powerpoint/2010/main" val="507569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ussel - Rubrikbild svartvit">
    <p:spTree>
      <p:nvGrpSpPr>
        <p:cNvPr id="1" name=""/>
        <p:cNvGrpSpPr/>
        <p:nvPr/>
      </p:nvGrpSpPr>
      <p:grpSpPr>
        <a:xfrm>
          <a:off x="0" y="0"/>
          <a:ext cx="0" cy="0"/>
          <a:chOff x="0" y="0"/>
          <a:chExt cx="0" cy="0"/>
        </a:xfrm>
      </p:grpSpPr>
      <p:sp>
        <p:nvSpPr>
          <p:cNvPr id="2" name="Rubrik 1"/>
          <p:cNvSpPr>
            <a:spLocks noGrp="1"/>
          </p:cNvSpPr>
          <p:nvPr>
            <p:ph type="ctrTitle"/>
          </p:nvPr>
        </p:nvSpPr>
        <p:spPr>
          <a:xfrm>
            <a:off x="540000" y="3348000"/>
            <a:ext cx="7772400" cy="1470025"/>
          </a:xfrm>
        </p:spPr>
        <p:txBody>
          <a:bodyPr/>
          <a:lstStyle/>
          <a:p>
            <a:r>
              <a:rPr lang="sv-SE"/>
              <a:t>Klicka här för att ändra mall för rubrikformat</a:t>
            </a:r>
            <a:endParaRPr lang="sv-SE" dirty="0"/>
          </a:p>
        </p:txBody>
      </p:sp>
      <p:pic>
        <p:nvPicPr>
          <p:cNvPr id="7" name="Bildobjekt 6" descr="Skolverket-logotyp-cmyk.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4000" y="6030000"/>
            <a:ext cx="1458504" cy="263920"/>
          </a:xfrm>
          <a:prstGeom prst="rect">
            <a:avLst/>
          </a:prstGeom>
        </p:spPr>
      </p:pic>
      <p:pic>
        <p:nvPicPr>
          <p:cNvPr id="11" name="Bildobjekt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0000" y="684000"/>
            <a:ext cx="8009113" cy="1872000"/>
          </a:xfrm>
          <a:prstGeom prst="rect">
            <a:avLst/>
          </a:prstGeom>
        </p:spPr>
      </p:pic>
      <p:pic>
        <p:nvPicPr>
          <p:cNvPr id="9" name="Bildobjekt 8" descr="linjer-pusse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588529"/>
            <a:ext cx="9144000" cy="1170432"/>
          </a:xfrm>
          <a:prstGeom prst="rect">
            <a:avLst/>
          </a:prstGeom>
        </p:spPr>
      </p:pic>
    </p:spTree>
    <p:extLst>
      <p:ext uri="{BB962C8B-B14F-4D97-AF65-F5344CB8AC3E}">
        <p14:creationId xmlns:p14="http://schemas.microsoft.com/office/powerpoint/2010/main" val="2232674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Linjer - rubrik och innehåll - negativ">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rgbClr val="FFFFFF"/>
                </a:solidFill>
              </a:defRPr>
            </a:lvl1pPr>
          </a:lstStyle>
          <a:p>
            <a:r>
              <a:rPr lang="sv-SE"/>
              <a:t>Klicka här för att ändra mall för rubrikformat</a:t>
            </a:r>
            <a:endParaRPr lang="sv-SE" dirty="0"/>
          </a:p>
        </p:txBody>
      </p:sp>
      <p:sp>
        <p:nvSpPr>
          <p:cNvPr id="3" name="Platshållare för innehåll 2"/>
          <p:cNvSpPr>
            <a:spLocks noGrp="1"/>
          </p:cNvSpPr>
          <p:nvPr>
            <p:ph idx="1"/>
          </p:nvPr>
        </p:nvSpPr>
        <p:spPr>
          <a:xfrm>
            <a:off x="540000" y="2168714"/>
            <a:ext cx="7876925" cy="3436749"/>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stStyle>
          <a:p>
            <a:pPr lvl="0"/>
            <a:r>
              <a:rPr lang="sv-SE"/>
              <a:t>Redigera format för bakgrundstext</a:t>
            </a:r>
          </a:p>
          <a:p>
            <a:pPr lvl="1"/>
            <a:r>
              <a:rPr lang="sv-SE"/>
              <a:t>Nivå två</a:t>
            </a:r>
          </a:p>
          <a:p>
            <a:pPr lvl="2"/>
            <a:r>
              <a:rPr lang="sv-SE"/>
              <a:t>Nivå tre</a:t>
            </a:r>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4000" y="6030000"/>
            <a:ext cx="1458504" cy="263919"/>
          </a:xfrm>
          <a:prstGeom prst="rect">
            <a:avLst/>
          </a:prstGeom>
        </p:spPr>
      </p:pic>
      <p:pic>
        <p:nvPicPr>
          <p:cNvPr id="7" name="Bildobjekt 6" descr="linjer-ne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327787"/>
            <a:ext cx="9144000" cy="429768"/>
          </a:xfrm>
          <a:prstGeom prst="rect">
            <a:avLst/>
          </a:prstGeom>
        </p:spPr>
      </p:pic>
    </p:spTree>
    <p:extLst>
      <p:ext uri="{BB962C8B-B14F-4D97-AF65-F5344CB8AC3E}">
        <p14:creationId xmlns:p14="http://schemas.microsoft.com/office/powerpoint/2010/main" val="1023661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Linjer – 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Lägg till</a:t>
            </a:r>
            <a:br>
              <a:rPr lang="sv-SE" dirty="0"/>
            </a:br>
            <a:r>
              <a:rPr lang="sv-SE" dirty="0"/>
              <a:t>tvåradig rubrik</a:t>
            </a:r>
          </a:p>
        </p:txBody>
      </p:sp>
      <p:sp>
        <p:nvSpPr>
          <p:cNvPr id="3" name="Platshållare för innehåll 2"/>
          <p:cNvSpPr>
            <a:spLocks noGrp="1"/>
          </p:cNvSpPr>
          <p:nvPr>
            <p:ph idx="1"/>
          </p:nvPr>
        </p:nvSpPr>
        <p:spPr>
          <a:xfrm>
            <a:off x="540000" y="2168714"/>
            <a:ext cx="7876925" cy="3436749"/>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p:txBody>
      </p:sp>
      <p:pic>
        <p:nvPicPr>
          <p:cNvPr id="11" name="Bildobjekt 10" descr="Skolverket-logotyp-cmyk.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4000" y="6030000"/>
            <a:ext cx="1458504" cy="263920"/>
          </a:xfrm>
          <a:prstGeom prst="rect">
            <a:avLst/>
          </a:prstGeom>
        </p:spPr>
      </p:pic>
      <p:pic>
        <p:nvPicPr>
          <p:cNvPr id="6" name="Bildobjekt 5" descr="linj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362700"/>
            <a:ext cx="9144000" cy="377952"/>
          </a:xfrm>
          <a:prstGeom prst="rect">
            <a:avLst/>
          </a:prstGeom>
        </p:spPr>
      </p:pic>
    </p:spTree>
    <p:extLst>
      <p:ext uri="{BB962C8B-B14F-4D97-AF65-F5344CB8AC3E}">
        <p14:creationId xmlns:p14="http://schemas.microsoft.com/office/powerpoint/2010/main" val="1973614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njer - rubrik och innehåll – Tvåspal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lnSpc>
                <a:spcPts val="4300"/>
              </a:lnSpc>
              <a:defRPr sz="3700"/>
            </a:lvl1pPr>
          </a:lstStyle>
          <a:p>
            <a:r>
              <a:rPr lang="sv-SE" dirty="0"/>
              <a:t>Lägg till</a:t>
            </a:r>
            <a:br>
              <a:rPr lang="sv-SE" dirty="0"/>
            </a:br>
            <a:r>
              <a:rPr lang="sv-SE" dirty="0"/>
              <a:t>tvåradig rubrik</a:t>
            </a:r>
          </a:p>
        </p:txBody>
      </p:sp>
      <p:sp>
        <p:nvSpPr>
          <p:cNvPr id="3" name="Platshållare för innehåll 2"/>
          <p:cNvSpPr>
            <a:spLocks noGrp="1"/>
          </p:cNvSpPr>
          <p:nvPr>
            <p:ph idx="1"/>
          </p:nvPr>
        </p:nvSpPr>
        <p:spPr>
          <a:xfrm>
            <a:off x="540000" y="2168714"/>
            <a:ext cx="3905000" cy="3436749"/>
          </a:xfrm>
          <a:prstGeom prst="rect">
            <a:avLst/>
          </a:prstGeom>
        </p:spPr>
        <p:txBody>
          <a:bodyPr/>
          <a:lstStyle>
            <a:lvl1pPr marL="180000" indent="-180000">
              <a:lnSpc>
                <a:spcPts val="2300"/>
              </a:lnSpc>
              <a:spcAft>
                <a:spcPts val="800"/>
              </a:spcAft>
              <a:defRPr sz="1800"/>
            </a:lvl1pPr>
            <a:lvl2pPr marL="360000" indent="-180000">
              <a:lnSpc>
                <a:spcPts val="2300"/>
              </a:lnSpc>
              <a:spcAft>
                <a:spcPts val="800"/>
              </a:spcAft>
              <a:defRPr sz="1800"/>
            </a:lvl2pPr>
            <a:lvl3pPr marL="360000" indent="-180000">
              <a:lnSpc>
                <a:spcPts val="2300"/>
              </a:lnSpc>
              <a:spcAft>
                <a:spcPts val="800"/>
              </a:spcAft>
              <a:defRPr sz="1800"/>
            </a:lvl3pPr>
          </a:lstStyle>
          <a:p>
            <a:pPr lvl="0"/>
            <a:r>
              <a:rPr lang="sv-SE" dirty="0"/>
              <a:t>Klicka här för att ändra format på bakgrundstexten</a:t>
            </a:r>
          </a:p>
          <a:p>
            <a:pPr lvl="1"/>
            <a:r>
              <a:rPr lang="sv-SE" dirty="0"/>
              <a:t>Nivå två</a:t>
            </a:r>
          </a:p>
          <a:p>
            <a:pPr lvl="2"/>
            <a:r>
              <a:rPr lang="sv-SE" dirty="0"/>
              <a:t>Nivå tre</a:t>
            </a:r>
          </a:p>
        </p:txBody>
      </p:sp>
      <p:sp>
        <p:nvSpPr>
          <p:cNvPr id="7" name="Platshållare för innehåll 2"/>
          <p:cNvSpPr>
            <a:spLocks noGrp="1"/>
          </p:cNvSpPr>
          <p:nvPr>
            <p:ph idx="10"/>
          </p:nvPr>
        </p:nvSpPr>
        <p:spPr>
          <a:xfrm>
            <a:off x="4775201" y="2168714"/>
            <a:ext cx="3911600" cy="3436749"/>
          </a:xfrm>
          <a:prstGeom prst="rect">
            <a:avLst/>
          </a:prstGeom>
        </p:spPr>
        <p:txBody>
          <a:bodyPr/>
          <a:lstStyle>
            <a:lvl1pPr marL="180000" indent="-180000">
              <a:lnSpc>
                <a:spcPts val="2300"/>
              </a:lnSpc>
              <a:spcAft>
                <a:spcPts val="800"/>
              </a:spcAft>
              <a:defRPr sz="1800"/>
            </a:lvl1pPr>
            <a:lvl2pPr marL="360000" indent="-180000">
              <a:lnSpc>
                <a:spcPts val="2300"/>
              </a:lnSpc>
              <a:spcAft>
                <a:spcPts val="800"/>
              </a:spcAft>
              <a:defRPr sz="1800"/>
            </a:lvl2pPr>
            <a:lvl3pPr marL="360000" indent="-180000">
              <a:lnSpc>
                <a:spcPts val="2300"/>
              </a:lnSpc>
              <a:spcAft>
                <a:spcPts val="800"/>
              </a:spcAft>
              <a:defRPr sz="1800"/>
            </a:lvl3pPr>
          </a:lstStyle>
          <a:p>
            <a:pPr lvl="0"/>
            <a:r>
              <a:rPr lang="sv-SE" dirty="0"/>
              <a:t>Klicka här för att ändra format på bakgrundstexten</a:t>
            </a:r>
          </a:p>
          <a:p>
            <a:pPr lvl="1"/>
            <a:r>
              <a:rPr lang="sv-SE" dirty="0"/>
              <a:t>Nivå två</a:t>
            </a:r>
          </a:p>
          <a:p>
            <a:pPr lvl="2"/>
            <a:r>
              <a:rPr lang="sv-SE" dirty="0"/>
              <a:t>Nivå tre</a:t>
            </a:r>
          </a:p>
        </p:txBody>
      </p:sp>
      <p:pic>
        <p:nvPicPr>
          <p:cNvPr id="9" name="Bildobjekt 8" descr="Skolverket-logotyp-cmyk.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4000" y="6030000"/>
            <a:ext cx="1458504" cy="263920"/>
          </a:xfrm>
          <a:prstGeom prst="rect">
            <a:avLst/>
          </a:prstGeom>
        </p:spPr>
      </p:pic>
      <p:pic>
        <p:nvPicPr>
          <p:cNvPr id="11" name="Bildobjekt 10" descr="linj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362700"/>
            <a:ext cx="9144000" cy="377952"/>
          </a:xfrm>
          <a:prstGeom prst="rect">
            <a:avLst/>
          </a:prstGeom>
        </p:spPr>
      </p:pic>
    </p:spTree>
    <p:extLst>
      <p:ext uri="{BB962C8B-B14F-4D97-AF65-F5344CB8AC3E}">
        <p14:creationId xmlns:p14="http://schemas.microsoft.com/office/powerpoint/2010/main" val="753398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Linjer - 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Lägg till</a:t>
            </a:r>
            <a:br>
              <a:rPr lang="sv-SE" dirty="0"/>
            </a:br>
            <a:r>
              <a:rPr lang="sv-SE" dirty="0"/>
              <a:t>tvåradig rubrik</a:t>
            </a:r>
          </a:p>
        </p:txBody>
      </p:sp>
      <p:pic>
        <p:nvPicPr>
          <p:cNvPr id="6" name="Bildobjekt 5" descr="Skolverket-logotyp-cmyk.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4000" y="6030000"/>
            <a:ext cx="1458504" cy="263920"/>
          </a:xfrm>
          <a:prstGeom prst="rect">
            <a:avLst/>
          </a:prstGeom>
        </p:spPr>
      </p:pic>
      <p:pic>
        <p:nvPicPr>
          <p:cNvPr id="8" name="Bildobjekt 7" descr="linj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362700"/>
            <a:ext cx="9144000" cy="377952"/>
          </a:xfrm>
          <a:prstGeom prst="rect">
            <a:avLst/>
          </a:prstGeom>
        </p:spPr>
      </p:pic>
    </p:spTree>
    <p:extLst>
      <p:ext uri="{BB962C8B-B14F-4D97-AF65-F5344CB8AC3E}">
        <p14:creationId xmlns:p14="http://schemas.microsoft.com/office/powerpoint/2010/main" val="2097317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njer - rubrik och innehåll – Tvåspal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lnSpc>
                <a:spcPts val="4300"/>
              </a:lnSpc>
              <a:defRPr sz="3700"/>
            </a:lvl1pPr>
          </a:lstStyle>
          <a:p>
            <a:r>
              <a:rPr lang="sv-SE" dirty="0"/>
              <a:t>Lägg till enradig rubrik</a:t>
            </a:r>
          </a:p>
        </p:txBody>
      </p:sp>
      <p:sp>
        <p:nvSpPr>
          <p:cNvPr id="3" name="Platshållare för innehåll 2"/>
          <p:cNvSpPr>
            <a:spLocks noGrp="1"/>
          </p:cNvSpPr>
          <p:nvPr>
            <p:ph idx="1"/>
          </p:nvPr>
        </p:nvSpPr>
        <p:spPr>
          <a:xfrm>
            <a:off x="540000" y="1651000"/>
            <a:ext cx="3905000" cy="3954463"/>
          </a:xfrm>
          <a:prstGeom prst="rect">
            <a:avLst/>
          </a:prstGeom>
        </p:spPr>
        <p:txBody>
          <a:bodyPr/>
          <a:lstStyle>
            <a:lvl1pPr marL="180000" indent="-180000">
              <a:lnSpc>
                <a:spcPts val="2300"/>
              </a:lnSpc>
              <a:spcAft>
                <a:spcPts val="800"/>
              </a:spcAft>
              <a:defRPr sz="1800"/>
            </a:lvl1pPr>
            <a:lvl2pPr marL="360000" indent="-180000">
              <a:lnSpc>
                <a:spcPts val="2300"/>
              </a:lnSpc>
              <a:spcAft>
                <a:spcPts val="800"/>
              </a:spcAft>
              <a:defRPr sz="1800"/>
            </a:lvl2pPr>
            <a:lvl3pPr marL="360000" indent="-180000">
              <a:lnSpc>
                <a:spcPts val="2300"/>
              </a:lnSpc>
              <a:spcAft>
                <a:spcPts val="800"/>
              </a:spcAft>
              <a:defRPr sz="1800"/>
            </a:lvl3pPr>
          </a:lstStyle>
          <a:p>
            <a:pPr lvl="0"/>
            <a:r>
              <a:rPr lang="sv-SE"/>
              <a:t>Redigera format för bakgrundstext</a:t>
            </a:r>
          </a:p>
          <a:p>
            <a:pPr lvl="1"/>
            <a:r>
              <a:rPr lang="sv-SE"/>
              <a:t>Nivå två</a:t>
            </a:r>
          </a:p>
          <a:p>
            <a:pPr lvl="2"/>
            <a:r>
              <a:rPr lang="sv-SE"/>
              <a:t>Nivå tre</a:t>
            </a:r>
          </a:p>
        </p:txBody>
      </p:sp>
      <p:sp>
        <p:nvSpPr>
          <p:cNvPr id="7" name="Platshållare för innehåll 2"/>
          <p:cNvSpPr>
            <a:spLocks noGrp="1"/>
          </p:cNvSpPr>
          <p:nvPr>
            <p:ph idx="10"/>
          </p:nvPr>
        </p:nvSpPr>
        <p:spPr>
          <a:xfrm>
            <a:off x="4775201" y="1651000"/>
            <a:ext cx="3911600" cy="3954463"/>
          </a:xfrm>
          <a:prstGeom prst="rect">
            <a:avLst/>
          </a:prstGeom>
        </p:spPr>
        <p:txBody>
          <a:bodyPr/>
          <a:lstStyle>
            <a:lvl1pPr marL="180000" indent="-180000">
              <a:lnSpc>
                <a:spcPts val="2300"/>
              </a:lnSpc>
              <a:spcAft>
                <a:spcPts val="800"/>
              </a:spcAft>
              <a:defRPr sz="1800"/>
            </a:lvl1pPr>
            <a:lvl2pPr marL="360000" indent="-180000">
              <a:lnSpc>
                <a:spcPts val="2300"/>
              </a:lnSpc>
              <a:spcAft>
                <a:spcPts val="800"/>
              </a:spcAft>
              <a:defRPr sz="1800"/>
            </a:lvl2pPr>
            <a:lvl3pPr marL="360000" indent="-180000">
              <a:lnSpc>
                <a:spcPts val="2300"/>
              </a:lnSpc>
              <a:spcAft>
                <a:spcPts val="800"/>
              </a:spcAft>
              <a:defRPr sz="1800"/>
            </a:lvl3pPr>
          </a:lstStyle>
          <a:p>
            <a:pPr lvl="0"/>
            <a:r>
              <a:rPr lang="sv-SE"/>
              <a:t>Redigera format för bakgrundstext</a:t>
            </a:r>
          </a:p>
          <a:p>
            <a:pPr lvl="1"/>
            <a:r>
              <a:rPr lang="sv-SE"/>
              <a:t>Nivå två</a:t>
            </a:r>
          </a:p>
          <a:p>
            <a:pPr lvl="2"/>
            <a:r>
              <a:rPr lang="sv-SE"/>
              <a:t>Nivå tre</a:t>
            </a:r>
          </a:p>
        </p:txBody>
      </p:sp>
      <p:pic>
        <p:nvPicPr>
          <p:cNvPr id="9" name="Bildobjekt 8" descr="Skolverket-logotyp-cmyk.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4000" y="6030000"/>
            <a:ext cx="1458504" cy="263920"/>
          </a:xfrm>
          <a:prstGeom prst="rect">
            <a:avLst/>
          </a:prstGeom>
        </p:spPr>
      </p:pic>
      <p:pic>
        <p:nvPicPr>
          <p:cNvPr id="11" name="Bildobjekt 10" descr="linj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362700"/>
            <a:ext cx="9144000" cy="377952"/>
          </a:xfrm>
          <a:prstGeom prst="rect">
            <a:avLst/>
          </a:prstGeom>
        </p:spPr>
      </p:pic>
    </p:spTree>
    <p:extLst>
      <p:ext uri="{BB962C8B-B14F-4D97-AF65-F5344CB8AC3E}">
        <p14:creationId xmlns:p14="http://schemas.microsoft.com/office/powerpoint/2010/main" val="2845533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Hjärta - 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Lägg till</a:t>
            </a:r>
            <a:br>
              <a:rPr lang="sv-SE" dirty="0"/>
            </a:br>
            <a:r>
              <a:rPr lang="sv-SE" dirty="0"/>
              <a:t>tvåradig rubrik</a:t>
            </a:r>
          </a:p>
        </p:txBody>
      </p:sp>
      <p:sp>
        <p:nvSpPr>
          <p:cNvPr id="3" name="Platshållare för innehåll 2"/>
          <p:cNvSpPr>
            <a:spLocks noGrp="1"/>
          </p:cNvSpPr>
          <p:nvPr>
            <p:ph idx="1"/>
          </p:nvPr>
        </p:nvSpPr>
        <p:spPr>
          <a:xfrm>
            <a:off x="540000" y="2168714"/>
            <a:ext cx="7876925" cy="3436749"/>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p:txBody>
      </p:sp>
      <p:pic>
        <p:nvPicPr>
          <p:cNvPr id="11" name="Bildobjekt 10" descr="Skolverket-logotyp-cmyk.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4000" y="6030000"/>
            <a:ext cx="1458504" cy="263920"/>
          </a:xfrm>
          <a:prstGeom prst="rect">
            <a:avLst/>
          </a:prstGeom>
        </p:spPr>
      </p:pic>
      <p:pic>
        <p:nvPicPr>
          <p:cNvPr id="6" name="Bildobjekt 5" descr="linjer-hjärta.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98600"/>
            <a:ext cx="9144000" cy="1072896"/>
          </a:xfrm>
          <a:prstGeom prst="rect">
            <a:avLst/>
          </a:prstGeom>
        </p:spPr>
      </p:pic>
    </p:spTree>
    <p:extLst>
      <p:ext uri="{BB962C8B-B14F-4D97-AF65-F5344CB8AC3E}">
        <p14:creationId xmlns:p14="http://schemas.microsoft.com/office/powerpoint/2010/main" val="2500402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järta - rubrik och innehåll – Tvåspal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lnSpc>
                <a:spcPts val="4300"/>
              </a:lnSpc>
              <a:defRPr sz="3700"/>
            </a:lvl1pPr>
          </a:lstStyle>
          <a:p>
            <a:r>
              <a:rPr lang="sv-SE" dirty="0"/>
              <a:t>Klicka här för att ändra format tvåradig rubrik</a:t>
            </a:r>
          </a:p>
        </p:txBody>
      </p:sp>
      <p:sp>
        <p:nvSpPr>
          <p:cNvPr id="3" name="Platshållare för innehåll 2"/>
          <p:cNvSpPr>
            <a:spLocks noGrp="1"/>
          </p:cNvSpPr>
          <p:nvPr>
            <p:ph idx="1"/>
          </p:nvPr>
        </p:nvSpPr>
        <p:spPr>
          <a:xfrm>
            <a:off x="540000" y="2168714"/>
            <a:ext cx="3905000" cy="3436749"/>
          </a:xfrm>
          <a:prstGeom prst="rect">
            <a:avLst/>
          </a:prstGeom>
        </p:spPr>
        <p:txBody>
          <a:bodyPr/>
          <a:lstStyle>
            <a:lvl1pPr marL="180000" indent="-180000">
              <a:lnSpc>
                <a:spcPts val="2300"/>
              </a:lnSpc>
              <a:spcAft>
                <a:spcPts val="800"/>
              </a:spcAft>
              <a:defRPr sz="1800"/>
            </a:lvl1pPr>
            <a:lvl2pPr marL="360000" indent="-180000">
              <a:lnSpc>
                <a:spcPts val="2300"/>
              </a:lnSpc>
              <a:spcAft>
                <a:spcPts val="800"/>
              </a:spcAft>
              <a:defRPr sz="1800"/>
            </a:lvl2pPr>
            <a:lvl3pPr marL="360000" indent="-180000">
              <a:lnSpc>
                <a:spcPts val="2300"/>
              </a:lnSpc>
              <a:spcAft>
                <a:spcPts val="800"/>
              </a:spcAft>
              <a:defRPr sz="1800"/>
            </a:lvl3pPr>
          </a:lstStyle>
          <a:p>
            <a:pPr lvl="0"/>
            <a:r>
              <a:rPr lang="sv-SE" dirty="0"/>
              <a:t>Klicka här för att ändra format på bakgrundstexten</a:t>
            </a:r>
          </a:p>
          <a:p>
            <a:pPr lvl="1"/>
            <a:r>
              <a:rPr lang="sv-SE" dirty="0"/>
              <a:t>Nivå två</a:t>
            </a:r>
          </a:p>
          <a:p>
            <a:pPr lvl="2"/>
            <a:r>
              <a:rPr lang="sv-SE" dirty="0"/>
              <a:t>Nivå tre</a:t>
            </a:r>
          </a:p>
        </p:txBody>
      </p:sp>
      <p:pic>
        <p:nvPicPr>
          <p:cNvPr id="11" name="Bildobjekt 10" descr="Skolverket-logotyp-cmyk.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4000" y="6030000"/>
            <a:ext cx="1458504" cy="263920"/>
          </a:xfrm>
          <a:prstGeom prst="rect">
            <a:avLst/>
          </a:prstGeom>
        </p:spPr>
      </p:pic>
      <p:sp>
        <p:nvSpPr>
          <p:cNvPr id="7" name="Platshållare för innehåll 2"/>
          <p:cNvSpPr>
            <a:spLocks noGrp="1"/>
          </p:cNvSpPr>
          <p:nvPr>
            <p:ph idx="10"/>
          </p:nvPr>
        </p:nvSpPr>
        <p:spPr>
          <a:xfrm>
            <a:off x="4775201" y="2168714"/>
            <a:ext cx="3911600" cy="3436749"/>
          </a:xfrm>
          <a:prstGeom prst="rect">
            <a:avLst/>
          </a:prstGeom>
        </p:spPr>
        <p:txBody>
          <a:bodyPr/>
          <a:lstStyle>
            <a:lvl1pPr marL="180000" indent="-180000">
              <a:lnSpc>
                <a:spcPts val="2300"/>
              </a:lnSpc>
              <a:spcAft>
                <a:spcPts val="800"/>
              </a:spcAft>
              <a:defRPr sz="1800"/>
            </a:lvl1pPr>
            <a:lvl2pPr marL="360000" indent="-180000">
              <a:lnSpc>
                <a:spcPts val="2300"/>
              </a:lnSpc>
              <a:spcAft>
                <a:spcPts val="800"/>
              </a:spcAft>
              <a:defRPr sz="1800"/>
            </a:lvl2pPr>
            <a:lvl3pPr marL="360000" indent="-180000">
              <a:lnSpc>
                <a:spcPts val="2300"/>
              </a:lnSpc>
              <a:spcAft>
                <a:spcPts val="800"/>
              </a:spcAft>
              <a:defRPr sz="1800"/>
            </a:lvl3pPr>
          </a:lstStyle>
          <a:p>
            <a:pPr lvl="0"/>
            <a:r>
              <a:rPr lang="sv-SE" dirty="0"/>
              <a:t>Klicka här för att ändra format på bakgrundstexten</a:t>
            </a:r>
          </a:p>
          <a:p>
            <a:pPr lvl="1"/>
            <a:r>
              <a:rPr lang="sv-SE" dirty="0"/>
              <a:t>Nivå två</a:t>
            </a:r>
          </a:p>
          <a:p>
            <a:pPr lvl="2"/>
            <a:r>
              <a:rPr lang="sv-SE" dirty="0"/>
              <a:t>Nivå tre</a:t>
            </a:r>
          </a:p>
        </p:txBody>
      </p:sp>
      <p:pic>
        <p:nvPicPr>
          <p:cNvPr id="12" name="Bildobjekt 11" descr="linjer-hjärta.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98600"/>
            <a:ext cx="9144000" cy="1072896"/>
          </a:xfrm>
          <a:prstGeom prst="rect">
            <a:avLst/>
          </a:prstGeom>
        </p:spPr>
      </p:pic>
    </p:spTree>
    <p:extLst>
      <p:ext uri="{BB962C8B-B14F-4D97-AF65-F5344CB8AC3E}">
        <p14:creationId xmlns:p14="http://schemas.microsoft.com/office/powerpoint/2010/main" val="804640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Hjärta - 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Klicka här för att ändra format tvåradig rubrik</a:t>
            </a:r>
          </a:p>
        </p:txBody>
      </p:sp>
      <p:pic>
        <p:nvPicPr>
          <p:cNvPr id="5" name="Bildobjekt 4" descr="Skolverket-logotyp-cmyk.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4000" y="6030000"/>
            <a:ext cx="1458504" cy="263920"/>
          </a:xfrm>
          <a:prstGeom prst="rect">
            <a:avLst/>
          </a:prstGeom>
        </p:spPr>
      </p:pic>
      <p:pic>
        <p:nvPicPr>
          <p:cNvPr id="7" name="Bildobjekt 6" descr="linjer-hjärta.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98600"/>
            <a:ext cx="9144000" cy="1072896"/>
          </a:xfrm>
          <a:prstGeom prst="rect">
            <a:avLst/>
          </a:prstGeom>
        </p:spPr>
      </p:pic>
    </p:spTree>
    <p:extLst>
      <p:ext uri="{BB962C8B-B14F-4D97-AF65-F5344CB8AC3E}">
        <p14:creationId xmlns:p14="http://schemas.microsoft.com/office/powerpoint/2010/main" val="2953126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Pussel - 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Klicka här för att ändra format tvåradig rubrik</a:t>
            </a:r>
          </a:p>
        </p:txBody>
      </p:sp>
      <p:sp>
        <p:nvSpPr>
          <p:cNvPr id="3" name="Platshållare för innehåll 2"/>
          <p:cNvSpPr>
            <a:spLocks noGrp="1"/>
          </p:cNvSpPr>
          <p:nvPr>
            <p:ph idx="1"/>
          </p:nvPr>
        </p:nvSpPr>
        <p:spPr>
          <a:xfrm>
            <a:off x="540000" y="2168714"/>
            <a:ext cx="7876925" cy="3436749"/>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p:txBody>
      </p:sp>
      <p:pic>
        <p:nvPicPr>
          <p:cNvPr id="11" name="Bildobjekt 10" descr="Skolverket-logotyp-cmyk.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4000" y="6030000"/>
            <a:ext cx="1458504" cy="263920"/>
          </a:xfrm>
          <a:prstGeom prst="rect">
            <a:avLst/>
          </a:prstGeom>
        </p:spPr>
      </p:pic>
      <p:pic>
        <p:nvPicPr>
          <p:cNvPr id="7" name="Bildobjekt 6" descr="linjer-pusse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88529"/>
            <a:ext cx="9144000" cy="1170432"/>
          </a:xfrm>
          <a:prstGeom prst="rect">
            <a:avLst/>
          </a:prstGeom>
        </p:spPr>
      </p:pic>
    </p:spTree>
    <p:extLst>
      <p:ext uri="{BB962C8B-B14F-4D97-AF65-F5344CB8AC3E}">
        <p14:creationId xmlns:p14="http://schemas.microsoft.com/office/powerpoint/2010/main" val="3911683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ussel - rubrik och innehåll – Tvåspal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lnSpc>
                <a:spcPts val="4300"/>
              </a:lnSpc>
              <a:defRPr sz="3700"/>
            </a:lvl1pPr>
          </a:lstStyle>
          <a:p>
            <a:r>
              <a:rPr lang="sv-SE" dirty="0"/>
              <a:t>Klicka här för att ändra format tvåradig rubrik</a:t>
            </a:r>
          </a:p>
        </p:txBody>
      </p:sp>
      <p:sp>
        <p:nvSpPr>
          <p:cNvPr id="3" name="Platshållare för innehåll 2"/>
          <p:cNvSpPr>
            <a:spLocks noGrp="1"/>
          </p:cNvSpPr>
          <p:nvPr>
            <p:ph idx="1"/>
          </p:nvPr>
        </p:nvSpPr>
        <p:spPr>
          <a:xfrm>
            <a:off x="540000" y="2168714"/>
            <a:ext cx="3905000" cy="3436749"/>
          </a:xfrm>
          <a:prstGeom prst="rect">
            <a:avLst/>
          </a:prstGeom>
        </p:spPr>
        <p:txBody>
          <a:bodyPr/>
          <a:lstStyle>
            <a:lvl1pPr marL="180000" indent="-180000">
              <a:lnSpc>
                <a:spcPts val="2300"/>
              </a:lnSpc>
              <a:spcAft>
                <a:spcPts val="800"/>
              </a:spcAft>
              <a:defRPr sz="1800"/>
            </a:lvl1pPr>
            <a:lvl2pPr marL="360000" indent="-180000">
              <a:lnSpc>
                <a:spcPts val="2300"/>
              </a:lnSpc>
              <a:spcAft>
                <a:spcPts val="800"/>
              </a:spcAft>
              <a:defRPr sz="1800"/>
            </a:lvl2pPr>
            <a:lvl3pPr marL="360000" indent="-180000">
              <a:lnSpc>
                <a:spcPts val="2300"/>
              </a:lnSpc>
              <a:spcAft>
                <a:spcPts val="800"/>
              </a:spcAft>
              <a:defRPr sz="1800"/>
            </a:lvl3pPr>
          </a:lstStyle>
          <a:p>
            <a:pPr lvl="0"/>
            <a:r>
              <a:rPr lang="sv-SE" dirty="0"/>
              <a:t>Klicka här för att ändra format på bakgrundstexten</a:t>
            </a:r>
          </a:p>
          <a:p>
            <a:pPr lvl="1"/>
            <a:r>
              <a:rPr lang="sv-SE" dirty="0"/>
              <a:t>Nivå två</a:t>
            </a:r>
          </a:p>
          <a:p>
            <a:pPr lvl="2"/>
            <a:r>
              <a:rPr lang="sv-SE" dirty="0"/>
              <a:t>Nivå tre</a:t>
            </a:r>
          </a:p>
        </p:txBody>
      </p:sp>
      <p:sp>
        <p:nvSpPr>
          <p:cNvPr id="7" name="Platshållare för innehåll 2"/>
          <p:cNvSpPr>
            <a:spLocks noGrp="1"/>
          </p:cNvSpPr>
          <p:nvPr>
            <p:ph idx="10"/>
          </p:nvPr>
        </p:nvSpPr>
        <p:spPr>
          <a:xfrm>
            <a:off x="4775201" y="2168714"/>
            <a:ext cx="3911600" cy="3436749"/>
          </a:xfrm>
          <a:prstGeom prst="rect">
            <a:avLst/>
          </a:prstGeom>
        </p:spPr>
        <p:txBody>
          <a:bodyPr/>
          <a:lstStyle>
            <a:lvl1pPr marL="180000" indent="-180000">
              <a:lnSpc>
                <a:spcPts val="2300"/>
              </a:lnSpc>
              <a:spcAft>
                <a:spcPts val="800"/>
              </a:spcAft>
              <a:defRPr sz="1800"/>
            </a:lvl1pPr>
            <a:lvl2pPr marL="360000" indent="-180000">
              <a:lnSpc>
                <a:spcPts val="2300"/>
              </a:lnSpc>
              <a:spcAft>
                <a:spcPts val="800"/>
              </a:spcAft>
              <a:defRPr sz="1800"/>
            </a:lvl2pPr>
            <a:lvl3pPr marL="360000" indent="-180000">
              <a:lnSpc>
                <a:spcPts val="2300"/>
              </a:lnSpc>
              <a:spcAft>
                <a:spcPts val="800"/>
              </a:spcAft>
              <a:defRPr sz="1800"/>
            </a:lvl3pPr>
          </a:lstStyle>
          <a:p>
            <a:pPr lvl="0"/>
            <a:r>
              <a:rPr lang="sv-SE" dirty="0"/>
              <a:t>Klicka här för att ändra format på bakgrundstexten</a:t>
            </a:r>
          </a:p>
          <a:p>
            <a:pPr lvl="1"/>
            <a:r>
              <a:rPr lang="sv-SE" dirty="0"/>
              <a:t>Nivå två</a:t>
            </a:r>
          </a:p>
          <a:p>
            <a:pPr lvl="2"/>
            <a:r>
              <a:rPr lang="sv-SE" dirty="0"/>
              <a:t>Nivå tre</a:t>
            </a:r>
          </a:p>
        </p:txBody>
      </p:sp>
      <p:pic>
        <p:nvPicPr>
          <p:cNvPr id="9" name="Bildobjekt 8" descr="Skolverket-logotyp-cmyk.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4000" y="6030000"/>
            <a:ext cx="1458504" cy="263920"/>
          </a:xfrm>
          <a:prstGeom prst="rect">
            <a:avLst/>
          </a:prstGeom>
        </p:spPr>
      </p:pic>
      <p:pic>
        <p:nvPicPr>
          <p:cNvPr id="11" name="Bildobjekt 10" descr="linjer-pusse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88529"/>
            <a:ext cx="9144000" cy="1170432"/>
          </a:xfrm>
          <a:prstGeom prst="rect">
            <a:avLst/>
          </a:prstGeom>
        </p:spPr>
      </p:pic>
    </p:spTree>
    <p:extLst>
      <p:ext uri="{BB962C8B-B14F-4D97-AF65-F5344CB8AC3E}">
        <p14:creationId xmlns:p14="http://schemas.microsoft.com/office/powerpoint/2010/main" val="3620385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Pussel - 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Klicka här för att ändra format tvåradig rubrik</a:t>
            </a:r>
          </a:p>
        </p:txBody>
      </p:sp>
      <p:pic>
        <p:nvPicPr>
          <p:cNvPr id="5" name="Bildobjekt 4" descr="Skolverket-logotyp-cmyk.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4000" y="6030000"/>
            <a:ext cx="1458504" cy="263920"/>
          </a:xfrm>
          <a:prstGeom prst="rect">
            <a:avLst/>
          </a:prstGeom>
        </p:spPr>
      </p:pic>
      <p:pic>
        <p:nvPicPr>
          <p:cNvPr id="8" name="Bildobjekt 7" descr="linjer-pusse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88529"/>
            <a:ext cx="9144000" cy="1170432"/>
          </a:xfrm>
          <a:prstGeom prst="rect">
            <a:avLst/>
          </a:prstGeom>
        </p:spPr>
      </p:pic>
    </p:spTree>
    <p:extLst>
      <p:ext uri="{BB962C8B-B14F-4D97-AF65-F5344CB8AC3E}">
        <p14:creationId xmlns:p14="http://schemas.microsoft.com/office/powerpoint/2010/main" val="1268454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Linjer - 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Lägg till enradig rubrik</a:t>
            </a:r>
          </a:p>
        </p:txBody>
      </p:sp>
      <p:pic>
        <p:nvPicPr>
          <p:cNvPr id="6" name="Bildobjekt 5" descr="Skolverket-logotyp-cmyk.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4000" y="6030000"/>
            <a:ext cx="1458504" cy="263920"/>
          </a:xfrm>
          <a:prstGeom prst="rect">
            <a:avLst/>
          </a:prstGeom>
        </p:spPr>
      </p:pic>
      <p:pic>
        <p:nvPicPr>
          <p:cNvPr id="8" name="Bildobjekt 7" descr="linj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362700"/>
            <a:ext cx="9144000" cy="377952"/>
          </a:xfrm>
          <a:prstGeom prst="rect">
            <a:avLst/>
          </a:prstGeom>
        </p:spPr>
      </p:pic>
    </p:spTree>
    <p:extLst>
      <p:ext uri="{BB962C8B-B14F-4D97-AF65-F5344CB8AC3E}">
        <p14:creationId xmlns:p14="http://schemas.microsoft.com/office/powerpoint/2010/main" val="127623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Hjärta - 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Lägg till enradig rubrik</a:t>
            </a:r>
          </a:p>
        </p:txBody>
      </p:sp>
      <p:sp>
        <p:nvSpPr>
          <p:cNvPr id="3" name="Platshållare för innehåll 2"/>
          <p:cNvSpPr>
            <a:spLocks noGrp="1"/>
          </p:cNvSpPr>
          <p:nvPr>
            <p:ph idx="1"/>
          </p:nvPr>
        </p:nvSpPr>
        <p:spPr>
          <a:xfrm>
            <a:off x="540000" y="1651000"/>
            <a:ext cx="7876925" cy="3954463"/>
          </a:xfrm>
          <a:prstGeom prst="rect">
            <a:avLst/>
          </a:prstGeom>
        </p:spPr>
        <p:txBody>
          <a:bodyPr/>
          <a:lstStyle/>
          <a:p>
            <a:pPr lvl="0"/>
            <a:r>
              <a:rPr lang="sv-SE"/>
              <a:t>Redigera format för bakgrundstext</a:t>
            </a:r>
          </a:p>
          <a:p>
            <a:pPr lvl="1"/>
            <a:r>
              <a:rPr lang="sv-SE"/>
              <a:t>Nivå två</a:t>
            </a:r>
          </a:p>
          <a:p>
            <a:pPr lvl="2"/>
            <a:r>
              <a:rPr lang="sv-SE"/>
              <a:t>Nivå tre</a:t>
            </a:r>
          </a:p>
        </p:txBody>
      </p:sp>
      <p:pic>
        <p:nvPicPr>
          <p:cNvPr id="11" name="Bildobjekt 10" descr="Skolverket-logotyp-cmyk.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4000" y="6030000"/>
            <a:ext cx="1458504" cy="263920"/>
          </a:xfrm>
          <a:prstGeom prst="rect">
            <a:avLst/>
          </a:prstGeom>
        </p:spPr>
      </p:pic>
      <p:pic>
        <p:nvPicPr>
          <p:cNvPr id="6" name="Bildobjekt 5" descr="linjer-hjärta.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98600"/>
            <a:ext cx="9144000" cy="1072896"/>
          </a:xfrm>
          <a:prstGeom prst="rect">
            <a:avLst/>
          </a:prstGeom>
        </p:spPr>
      </p:pic>
    </p:spTree>
    <p:extLst>
      <p:ext uri="{BB962C8B-B14F-4D97-AF65-F5344CB8AC3E}">
        <p14:creationId xmlns:p14="http://schemas.microsoft.com/office/powerpoint/2010/main" val="371793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järta - rubrik och innehåll – Tvåspal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lnSpc>
                <a:spcPts val="4300"/>
              </a:lnSpc>
              <a:defRPr sz="3700"/>
            </a:lvl1pPr>
          </a:lstStyle>
          <a:p>
            <a:r>
              <a:rPr lang="sv-SE" dirty="0"/>
              <a:t>Lägg till enradig rubrik</a:t>
            </a:r>
          </a:p>
        </p:txBody>
      </p:sp>
      <p:sp>
        <p:nvSpPr>
          <p:cNvPr id="3" name="Platshållare för innehåll 2"/>
          <p:cNvSpPr>
            <a:spLocks noGrp="1"/>
          </p:cNvSpPr>
          <p:nvPr>
            <p:ph idx="1"/>
          </p:nvPr>
        </p:nvSpPr>
        <p:spPr>
          <a:xfrm>
            <a:off x="540000" y="1651000"/>
            <a:ext cx="3905000" cy="3954463"/>
          </a:xfrm>
          <a:prstGeom prst="rect">
            <a:avLst/>
          </a:prstGeom>
        </p:spPr>
        <p:txBody>
          <a:bodyPr/>
          <a:lstStyle>
            <a:lvl1pPr marL="180000" indent="-180000">
              <a:lnSpc>
                <a:spcPts val="2300"/>
              </a:lnSpc>
              <a:spcAft>
                <a:spcPts val="800"/>
              </a:spcAft>
              <a:defRPr sz="1800"/>
            </a:lvl1pPr>
            <a:lvl2pPr marL="360000" indent="-180000">
              <a:lnSpc>
                <a:spcPts val="2300"/>
              </a:lnSpc>
              <a:spcAft>
                <a:spcPts val="800"/>
              </a:spcAft>
              <a:defRPr sz="1800"/>
            </a:lvl2pPr>
            <a:lvl3pPr marL="360000" indent="-180000">
              <a:lnSpc>
                <a:spcPts val="2300"/>
              </a:lnSpc>
              <a:spcAft>
                <a:spcPts val="800"/>
              </a:spcAft>
              <a:defRPr sz="1800"/>
            </a:lvl3pPr>
          </a:lstStyle>
          <a:p>
            <a:pPr lvl="0"/>
            <a:r>
              <a:rPr lang="sv-SE"/>
              <a:t>Redigera format för bakgrundstext</a:t>
            </a:r>
          </a:p>
          <a:p>
            <a:pPr lvl="1"/>
            <a:r>
              <a:rPr lang="sv-SE"/>
              <a:t>Nivå två</a:t>
            </a:r>
          </a:p>
          <a:p>
            <a:pPr lvl="2"/>
            <a:r>
              <a:rPr lang="sv-SE"/>
              <a:t>Nivå tre</a:t>
            </a:r>
          </a:p>
        </p:txBody>
      </p:sp>
      <p:pic>
        <p:nvPicPr>
          <p:cNvPr id="11" name="Bildobjekt 10" descr="Skolverket-logotyp-cmyk.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4000" y="6030000"/>
            <a:ext cx="1458504" cy="263920"/>
          </a:xfrm>
          <a:prstGeom prst="rect">
            <a:avLst/>
          </a:prstGeom>
        </p:spPr>
      </p:pic>
      <p:sp>
        <p:nvSpPr>
          <p:cNvPr id="7" name="Platshållare för innehåll 2"/>
          <p:cNvSpPr>
            <a:spLocks noGrp="1"/>
          </p:cNvSpPr>
          <p:nvPr>
            <p:ph idx="10"/>
          </p:nvPr>
        </p:nvSpPr>
        <p:spPr>
          <a:xfrm>
            <a:off x="4775201" y="1651000"/>
            <a:ext cx="3911600" cy="3954463"/>
          </a:xfrm>
          <a:prstGeom prst="rect">
            <a:avLst/>
          </a:prstGeom>
        </p:spPr>
        <p:txBody>
          <a:bodyPr/>
          <a:lstStyle>
            <a:lvl1pPr marL="180000" indent="-180000">
              <a:lnSpc>
                <a:spcPts val="2300"/>
              </a:lnSpc>
              <a:spcAft>
                <a:spcPts val="800"/>
              </a:spcAft>
              <a:defRPr sz="1800"/>
            </a:lvl1pPr>
            <a:lvl2pPr marL="360000" indent="-180000">
              <a:lnSpc>
                <a:spcPts val="2300"/>
              </a:lnSpc>
              <a:spcAft>
                <a:spcPts val="800"/>
              </a:spcAft>
              <a:defRPr sz="1800"/>
            </a:lvl2pPr>
            <a:lvl3pPr marL="360000" indent="-180000">
              <a:lnSpc>
                <a:spcPts val="2300"/>
              </a:lnSpc>
              <a:spcAft>
                <a:spcPts val="800"/>
              </a:spcAft>
              <a:defRPr sz="1800"/>
            </a:lvl3pPr>
          </a:lstStyle>
          <a:p>
            <a:pPr lvl="0"/>
            <a:r>
              <a:rPr lang="sv-SE"/>
              <a:t>Redigera format för bakgrundstext</a:t>
            </a:r>
          </a:p>
          <a:p>
            <a:pPr lvl="1"/>
            <a:r>
              <a:rPr lang="sv-SE"/>
              <a:t>Nivå två</a:t>
            </a:r>
          </a:p>
          <a:p>
            <a:pPr lvl="2"/>
            <a:r>
              <a:rPr lang="sv-SE"/>
              <a:t>Nivå tre</a:t>
            </a:r>
          </a:p>
        </p:txBody>
      </p:sp>
      <p:pic>
        <p:nvPicPr>
          <p:cNvPr id="12" name="Bildobjekt 11" descr="linjer-hjärta.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98600"/>
            <a:ext cx="9144000" cy="1072896"/>
          </a:xfrm>
          <a:prstGeom prst="rect">
            <a:avLst/>
          </a:prstGeom>
        </p:spPr>
      </p:pic>
    </p:spTree>
    <p:extLst>
      <p:ext uri="{BB962C8B-B14F-4D97-AF65-F5344CB8AC3E}">
        <p14:creationId xmlns:p14="http://schemas.microsoft.com/office/powerpoint/2010/main" val="4119800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Hjärta - 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Lägg till enradig rubrik</a:t>
            </a:r>
          </a:p>
        </p:txBody>
      </p:sp>
      <p:pic>
        <p:nvPicPr>
          <p:cNvPr id="5" name="Bildobjekt 4" descr="Skolverket-logotyp-cmyk.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4000" y="6030000"/>
            <a:ext cx="1458504" cy="263920"/>
          </a:xfrm>
          <a:prstGeom prst="rect">
            <a:avLst/>
          </a:prstGeom>
        </p:spPr>
      </p:pic>
      <p:pic>
        <p:nvPicPr>
          <p:cNvPr id="7" name="Bildobjekt 6" descr="linjer-hjärta.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98600"/>
            <a:ext cx="9144000" cy="1072896"/>
          </a:xfrm>
          <a:prstGeom prst="rect">
            <a:avLst/>
          </a:prstGeom>
        </p:spPr>
      </p:pic>
    </p:spTree>
    <p:extLst>
      <p:ext uri="{BB962C8B-B14F-4D97-AF65-F5344CB8AC3E}">
        <p14:creationId xmlns:p14="http://schemas.microsoft.com/office/powerpoint/2010/main" val="269859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Pussel - 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Lägg till enradig rubrik</a:t>
            </a:r>
          </a:p>
        </p:txBody>
      </p:sp>
      <p:sp>
        <p:nvSpPr>
          <p:cNvPr id="3" name="Platshållare för innehåll 2"/>
          <p:cNvSpPr>
            <a:spLocks noGrp="1"/>
          </p:cNvSpPr>
          <p:nvPr>
            <p:ph idx="1"/>
          </p:nvPr>
        </p:nvSpPr>
        <p:spPr>
          <a:xfrm>
            <a:off x="540000" y="1651000"/>
            <a:ext cx="7876925" cy="3954463"/>
          </a:xfrm>
          <a:prstGeom prst="rect">
            <a:avLst/>
          </a:prstGeom>
        </p:spPr>
        <p:txBody>
          <a:bodyPr/>
          <a:lstStyle/>
          <a:p>
            <a:pPr lvl="0"/>
            <a:r>
              <a:rPr lang="sv-SE"/>
              <a:t>Redigera format för bakgrundstext</a:t>
            </a:r>
          </a:p>
          <a:p>
            <a:pPr lvl="1"/>
            <a:r>
              <a:rPr lang="sv-SE"/>
              <a:t>Nivå två</a:t>
            </a:r>
          </a:p>
          <a:p>
            <a:pPr lvl="2"/>
            <a:r>
              <a:rPr lang="sv-SE"/>
              <a:t>Nivå tre</a:t>
            </a:r>
          </a:p>
        </p:txBody>
      </p:sp>
      <p:pic>
        <p:nvPicPr>
          <p:cNvPr id="11" name="Bildobjekt 10" descr="Skolverket-logotyp-cmyk.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4000" y="6030000"/>
            <a:ext cx="1458504" cy="263920"/>
          </a:xfrm>
          <a:prstGeom prst="rect">
            <a:avLst/>
          </a:prstGeom>
        </p:spPr>
      </p:pic>
      <p:pic>
        <p:nvPicPr>
          <p:cNvPr id="7" name="Bildobjekt 6" descr="linjer-pusse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88529"/>
            <a:ext cx="9144000" cy="1170432"/>
          </a:xfrm>
          <a:prstGeom prst="rect">
            <a:avLst/>
          </a:prstGeom>
        </p:spPr>
      </p:pic>
    </p:spTree>
    <p:extLst>
      <p:ext uri="{BB962C8B-B14F-4D97-AF65-F5344CB8AC3E}">
        <p14:creationId xmlns:p14="http://schemas.microsoft.com/office/powerpoint/2010/main" val="3029864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ssel - rubrik och innehåll – Tvåspal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lnSpc>
                <a:spcPts val="4300"/>
              </a:lnSpc>
              <a:defRPr sz="3700"/>
            </a:lvl1pPr>
          </a:lstStyle>
          <a:p>
            <a:r>
              <a:rPr lang="sv-SE" dirty="0"/>
              <a:t>Lägg till enradig rubrik</a:t>
            </a:r>
          </a:p>
        </p:txBody>
      </p:sp>
      <p:sp>
        <p:nvSpPr>
          <p:cNvPr id="3" name="Platshållare för innehåll 2"/>
          <p:cNvSpPr>
            <a:spLocks noGrp="1"/>
          </p:cNvSpPr>
          <p:nvPr>
            <p:ph idx="1"/>
          </p:nvPr>
        </p:nvSpPr>
        <p:spPr>
          <a:xfrm>
            <a:off x="540000" y="1651000"/>
            <a:ext cx="3905000" cy="3954463"/>
          </a:xfrm>
          <a:prstGeom prst="rect">
            <a:avLst/>
          </a:prstGeom>
        </p:spPr>
        <p:txBody>
          <a:bodyPr/>
          <a:lstStyle>
            <a:lvl1pPr marL="180000" indent="-180000">
              <a:lnSpc>
                <a:spcPts val="2300"/>
              </a:lnSpc>
              <a:spcAft>
                <a:spcPts val="800"/>
              </a:spcAft>
              <a:defRPr sz="1800"/>
            </a:lvl1pPr>
            <a:lvl2pPr marL="360000" indent="-180000">
              <a:lnSpc>
                <a:spcPts val="2300"/>
              </a:lnSpc>
              <a:spcAft>
                <a:spcPts val="800"/>
              </a:spcAft>
              <a:defRPr sz="1800"/>
            </a:lvl2pPr>
            <a:lvl3pPr marL="360000" indent="-180000">
              <a:lnSpc>
                <a:spcPts val="2300"/>
              </a:lnSpc>
              <a:spcAft>
                <a:spcPts val="800"/>
              </a:spcAft>
              <a:defRPr sz="1800"/>
            </a:lvl3pPr>
          </a:lstStyle>
          <a:p>
            <a:pPr lvl="0"/>
            <a:r>
              <a:rPr lang="sv-SE"/>
              <a:t>Redigera format för bakgrundstext</a:t>
            </a:r>
          </a:p>
          <a:p>
            <a:pPr lvl="1"/>
            <a:r>
              <a:rPr lang="sv-SE"/>
              <a:t>Nivå två</a:t>
            </a:r>
          </a:p>
          <a:p>
            <a:pPr lvl="2"/>
            <a:r>
              <a:rPr lang="sv-SE"/>
              <a:t>Nivå tre</a:t>
            </a:r>
          </a:p>
        </p:txBody>
      </p:sp>
      <p:sp>
        <p:nvSpPr>
          <p:cNvPr id="7" name="Platshållare för innehåll 2"/>
          <p:cNvSpPr>
            <a:spLocks noGrp="1"/>
          </p:cNvSpPr>
          <p:nvPr>
            <p:ph idx="10"/>
          </p:nvPr>
        </p:nvSpPr>
        <p:spPr>
          <a:xfrm>
            <a:off x="4775201" y="1651000"/>
            <a:ext cx="3911600" cy="3954463"/>
          </a:xfrm>
          <a:prstGeom prst="rect">
            <a:avLst/>
          </a:prstGeom>
        </p:spPr>
        <p:txBody>
          <a:bodyPr/>
          <a:lstStyle>
            <a:lvl1pPr marL="180000" indent="-180000">
              <a:lnSpc>
                <a:spcPts val="2300"/>
              </a:lnSpc>
              <a:spcAft>
                <a:spcPts val="800"/>
              </a:spcAft>
              <a:defRPr sz="1800"/>
            </a:lvl1pPr>
            <a:lvl2pPr marL="360000" indent="-180000">
              <a:lnSpc>
                <a:spcPts val="2300"/>
              </a:lnSpc>
              <a:spcAft>
                <a:spcPts val="800"/>
              </a:spcAft>
              <a:defRPr sz="1800"/>
            </a:lvl2pPr>
            <a:lvl3pPr marL="360000" indent="-180000">
              <a:lnSpc>
                <a:spcPts val="2300"/>
              </a:lnSpc>
              <a:spcAft>
                <a:spcPts val="800"/>
              </a:spcAft>
              <a:defRPr sz="1800"/>
            </a:lvl3pPr>
          </a:lstStyle>
          <a:p>
            <a:pPr lvl="0"/>
            <a:r>
              <a:rPr lang="sv-SE"/>
              <a:t>Redigera format för bakgrundstext</a:t>
            </a:r>
          </a:p>
          <a:p>
            <a:pPr lvl="1"/>
            <a:r>
              <a:rPr lang="sv-SE"/>
              <a:t>Nivå två</a:t>
            </a:r>
          </a:p>
          <a:p>
            <a:pPr lvl="2"/>
            <a:r>
              <a:rPr lang="sv-SE"/>
              <a:t>Nivå tre</a:t>
            </a:r>
          </a:p>
        </p:txBody>
      </p:sp>
      <p:pic>
        <p:nvPicPr>
          <p:cNvPr id="9" name="Bildobjekt 8" descr="Skolverket-logotyp-cmyk.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4000" y="6030000"/>
            <a:ext cx="1458504" cy="263920"/>
          </a:xfrm>
          <a:prstGeom prst="rect">
            <a:avLst/>
          </a:prstGeom>
        </p:spPr>
      </p:pic>
      <p:pic>
        <p:nvPicPr>
          <p:cNvPr id="11" name="Bildobjekt 10" descr="linjer-pusse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88529"/>
            <a:ext cx="9144000" cy="1170432"/>
          </a:xfrm>
          <a:prstGeom prst="rect">
            <a:avLst/>
          </a:prstGeom>
        </p:spPr>
      </p:pic>
    </p:spTree>
    <p:extLst>
      <p:ext uri="{BB962C8B-B14F-4D97-AF65-F5344CB8AC3E}">
        <p14:creationId xmlns:p14="http://schemas.microsoft.com/office/powerpoint/2010/main" val="1596614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Pussel - 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Lägg till enradig rubrik</a:t>
            </a:r>
          </a:p>
        </p:txBody>
      </p:sp>
      <p:pic>
        <p:nvPicPr>
          <p:cNvPr id="5" name="Bildobjekt 4" descr="Skolverket-logotyp-cmyk.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4000" y="6030000"/>
            <a:ext cx="1458504" cy="263920"/>
          </a:xfrm>
          <a:prstGeom prst="rect">
            <a:avLst/>
          </a:prstGeom>
        </p:spPr>
      </p:pic>
      <p:pic>
        <p:nvPicPr>
          <p:cNvPr id="8" name="Bildobjekt 7" descr="linjer-pusse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88529"/>
            <a:ext cx="9144000" cy="1170432"/>
          </a:xfrm>
          <a:prstGeom prst="rect">
            <a:avLst/>
          </a:prstGeom>
        </p:spPr>
      </p:pic>
    </p:spTree>
    <p:extLst>
      <p:ext uri="{BB962C8B-B14F-4D97-AF65-F5344CB8AC3E}">
        <p14:creationId xmlns:p14="http://schemas.microsoft.com/office/powerpoint/2010/main" val="2338128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40000" y="618067"/>
            <a:ext cx="8146800" cy="1032933"/>
          </a:xfrm>
          <a:prstGeom prst="rect">
            <a:avLst/>
          </a:prstGeom>
        </p:spPr>
        <p:txBody>
          <a:bodyPr vert="horz" wrap="square" lIns="0" tIns="0" rIns="0" bIns="0" rtlCol="0" anchor="t" anchorCtr="0">
            <a:noAutofit/>
          </a:bodyPr>
          <a:lstStyle/>
          <a:p>
            <a:r>
              <a:rPr lang="sv-SE" dirty="0"/>
              <a:t>Lägg till enradig rubrik</a:t>
            </a:r>
          </a:p>
        </p:txBody>
      </p:sp>
      <p:sp>
        <p:nvSpPr>
          <p:cNvPr id="7" name="Platshållare för text 6"/>
          <p:cNvSpPr>
            <a:spLocks noGrp="1"/>
          </p:cNvSpPr>
          <p:nvPr>
            <p:ph type="body" idx="1"/>
          </p:nvPr>
        </p:nvSpPr>
        <p:spPr>
          <a:xfrm>
            <a:off x="540000" y="1651000"/>
            <a:ext cx="8146800" cy="454792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252446509"/>
      </p:ext>
    </p:extLst>
  </p:cSld>
  <p:clrMap bg1="lt1" tx1="dk1" bg2="lt2" tx2="dk2" accent1="accent1" accent2="accent2" accent3="accent3" accent4="accent4" accent5="accent5" accent6="accent6" hlink="hlink" folHlink="folHlink"/>
  <p:sldLayoutIdLst>
    <p:sldLayoutId id="2147483650" r:id="rId1"/>
    <p:sldLayoutId id="2147483666" r:id="rId2"/>
    <p:sldLayoutId id="2147483654" r:id="rId3"/>
    <p:sldLayoutId id="2147483660" r:id="rId4"/>
    <p:sldLayoutId id="2147483671" r:id="rId5"/>
    <p:sldLayoutId id="2147483674" r:id="rId6"/>
    <p:sldLayoutId id="2147483661" r:id="rId7"/>
    <p:sldLayoutId id="2147483667" r:id="rId8"/>
    <p:sldLayoutId id="2147483675" r:id="rId9"/>
    <p:sldLayoutId id="2147483649" r:id="rId10"/>
    <p:sldLayoutId id="2147483665" r:id="rId11"/>
    <p:sldLayoutId id="2147483676" r:id="rId12"/>
    <p:sldLayoutId id="2147483678" r:id="rId13"/>
    <p:sldLayoutId id="2147483677" r:id="rId14"/>
    <p:sldLayoutId id="2147483679" r:id="rId15"/>
    <p:sldLayoutId id="2147483663" r:id="rId16"/>
  </p:sldLayoutIdLst>
  <p:txStyles>
    <p:titleStyle>
      <a:lvl1pPr algn="l" defTabSz="457200" rtl="0" eaLnBrk="1" latinLnBrk="0" hangingPunct="1">
        <a:lnSpc>
          <a:spcPts val="4800"/>
        </a:lnSpc>
        <a:spcBef>
          <a:spcPct val="0"/>
        </a:spcBef>
        <a:buNone/>
        <a:defRPr sz="4200" b="1" i="0" kern="1200">
          <a:solidFill>
            <a:srgbClr val="593160"/>
          </a:solidFill>
          <a:latin typeface="Arial"/>
          <a:ea typeface="+mj-ea"/>
          <a:cs typeface="Arial"/>
        </a:defRPr>
      </a:lvl1pPr>
    </p:titleStyle>
    <p:bodyStyle>
      <a:lvl1pPr marL="216000" indent="-216000" algn="l" defTabSz="457200" rtl="0" eaLnBrk="1" latinLnBrk="0" hangingPunct="1">
        <a:lnSpc>
          <a:spcPts val="2700"/>
        </a:lnSpc>
        <a:spcBef>
          <a:spcPts val="0"/>
        </a:spcBef>
        <a:spcAft>
          <a:spcPts val="1200"/>
        </a:spcAft>
        <a:buSzPct val="115000"/>
        <a:buFont typeface="Arial"/>
        <a:buChar char="•"/>
        <a:tabLst/>
        <a:defRPr sz="2200" kern="1200">
          <a:solidFill>
            <a:srgbClr val="593160"/>
          </a:solidFill>
          <a:latin typeface="Arial"/>
          <a:ea typeface="+mn-ea"/>
          <a:cs typeface="Arial"/>
        </a:defRPr>
      </a:lvl1pPr>
      <a:lvl2pPr marL="466725" indent="-216000" algn="l" defTabSz="457200" rtl="0" eaLnBrk="1" latinLnBrk="0" hangingPunct="1">
        <a:lnSpc>
          <a:spcPts val="2700"/>
        </a:lnSpc>
        <a:spcBef>
          <a:spcPts val="0"/>
        </a:spcBef>
        <a:spcAft>
          <a:spcPts val="1200"/>
        </a:spcAft>
        <a:buSzPct val="100000"/>
        <a:buFont typeface="Lucida Grande"/>
        <a:buChar char="-"/>
        <a:defRPr sz="2200" kern="1200">
          <a:solidFill>
            <a:srgbClr val="593160"/>
          </a:solidFill>
          <a:latin typeface=""/>
          <a:ea typeface="+mn-ea"/>
          <a:cs typeface="+mn-cs"/>
        </a:defRPr>
      </a:lvl2pPr>
      <a:lvl3pPr marL="468000" indent="-216000" algn="l" defTabSz="457200" rtl="0" eaLnBrk="1" latinLnBrk="0" hangingPunct="1">
        <a:lnSpc>
          <a:spcPts val="2700"/>
        </a:lnSpc>
        <a:spcBef>
          <a:spcPts val="0"/>
        </a:spcBef>
        <a:spcAft>
          <a:spcPts val="1200"/>
        </a:spcAft>
        <a:buSzPct val="100000"/>
        <a:buFont typeface="Lucida Grande"/>
        <a:buChar char="-"/>
        <a:defRPr sz="2200" kern="1200">
          <a:solidFill>
            <a:srgbClr val="593160"/>
          </a:solidFill>
          <a:latin typeface="Arial"/>
          <a:ea typeface="+mn-ea"/>
          <a:cs typeface="+mn-cs"/>
        </a:defRPr>
      </a:lvl3pPr>
      <a:lvl4pPr marL="468000" indent="-216000" algn="l" defTabSz="457200" rtl="0" eaLnBrk="1" latinLnBrk="0" hangingPunct="1">
        <a:lnSpc>
          <a:spcPts val="2700"/>
        </a:lnSpc>
        <a:spcBef>
          <a:spcPts val="0"/>
        </a:spcBef>
        <a:spcAft>
          <a:spcPts val="1200"/>
        </a:spcAft>
        <a:buFont typeface="Lucida Grande"/>
        <a:buChar char="-"/>
        <a:defRPr sz="2200" kern="1200">
          <a:solidFill>
            <a:srgbClr val="593160"/>
          </a:solidFill>
          <a:latin typeface="Arial"/>
          <a:ea typeface="+mn-ea"/>
          <a:cs typeface="+mn-cs"/>
        </a:defRPr>
      </a:lvl4pPr>
      <a:lvl5pPr marL="468000" indent="-216000" algn="l" defTabSz="457200" rtl="0" eaLnBrk="1" latinLnBrk="0" hangingPunct="1">
        <a:lnSpc>
          <a:spcPts val="2700"/>
        </a:lnSpc>
        <a:spcBef>
          <a:spcPts val="0"/>
        </a:spcBef>
        <a:spcAft>
          <a:spcPts val="800"/>
        </a:spcAft>
        <a:buFont typeface="Lucida Grande"/>
        <a:buChar char="-"/>
        <a:defRPr sz="2200" kern="1200">
          <a:solidFill>
            <a:srgbClr val="593160"/>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40000" y="618067"/>
            <a:ext cx="8146800" cy="1244600"/>
          </a:xfrm>
          <a:prstGeom prst="rect">
            <a:avLst/>
          </a:prstGeom>
        </p:spPr>
        <p:txBody>
          <a:bodyPr vert="horz" wrap="square" lIns="0" tIns="0" rIns="0" bIns="0" rtlCol="0" anchor="t" anchorCtr="0">
            <a:noAutofit/>
          </a:bodyPr>
          <a:lstStyle/>
          <a:p>
            <a:r>
              <a:rPr lang="sv-SE" dirty="0"/>
              <a:t>Lägg till</a:t>
            </a:r>
            <a:br>
              <a:rPr lang="sv-SE" dirty="0"/>
            </a:br>
            <a:r>
              <a:rPr lang="sv-SE" dirty="0"/>
              <a:t>tvåradig rubrik</a:t>
            </a:r>
          </a:p>
        </p:txBody>
      </p:sp>
      <p:sp>
        <p:nvSpPr>
          <p:cNvPr id="7" name="Platshållare för text 6"/>
          <p:cNvSpPr>
            <a:spLocks noGrp="1"/>
          </p:cNvSpPr>
          <p:nvPr>
            <p:ph type="body" idx="1"/>
          </p:nvPr>
        </p:nvSpPr>
        <p:spPr>
          <a:xfrm>
            <a:off x="540000" y="2167200"/>
            <a:ext cx="8146800" cy="403172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16619121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xStyles>
    <p:titleStyle>
      <a:lvl1pPr algn="l" defTabSz="457200" rtl="0" eaLnBrk="1" latinLnBrk="0" hangingPunct="1">
        <a:lnSpc>
          <a:spcPts val="4800"/>
        </a:lnSpc>
        <a:spcBef>
          <a:spcPct val="0"/>
        </a:spcBef>
        <a:buNone/>
        <a:defRPr sz="4200" b="1" i="0" kern="1200" baseline="0">
          <a:solidFill>
            <a:srgbClr val="593160"/>
          </a:solidFill>
          <a:latin typeface="Arial"/>
          <a:ea typeface="+mj-ea"/>
          <a:cs typeface="Arial"/>
        </a:defRPr>
      </a:lvl1pPr>
    </p:titleStyle>
    <p:bodyStyle>
      <a:lvl1pPr marL="216000" indent="-216000" algn="l" defTabSz="457200" rtl="0" eaLnBrk="1" latinLnBrk="0" hangingPunct="1">
        <a:lnSpc>
          <a:spcPts val="2700"/>
        </a:lnSpc>
        <a:spcBef>
          <a:spcPts val="0"/>
        </a:spcBef>
        <a:spcAft>
          <a:spcPts val="1200"/>
        </a:spcAft>
        <a:buSzPct val="115000"/>
        <a:buFont typeface="Arial"/>
        <a:buChar char="•"/>
        <a:tabLst/>
        <a:defRPr sz="2200" kern="1200">
          <a:solidFill>
            <a:srgbClr val="593160"/>
          </a:solidFill>
          <a:latin typeface="Arial"/>
          <a:ea typeface="+mn-ea"/>
          <a:cs typeface="Arial"/>
        </a:defRPr>
      </a:lvl1pPr>
      <a:lvl2pPr marL="466725" indent="-216000" algn="l" defTabSz="457200" rtl="0" eaLnBrk="1" latinLnBrk="0" hangingPunct="1">
        <a:lnSpc>
          <a:spcPts val="2700"/>
        </a:lnSpc>
        <a:spcBef>
          <a:spcPts val="0"/>
        </a:spcBef>
        <a:spcAft>
          <a:spcPts val="1200"/>
        </a:spcAft>
        <a:buSzPct val="100000"/>
        <a:buFont typeface="Lucida Grande"/>
        <a:buChar char="-"/>
        <a:defRPr sz="2200" kern="1200">
          <a:solidFill>
            <a:srgbClr val="593160"/>
          </a:solidFill>
          <a:latin typeface=""/>
          <a:ea typeface="+mn-ea"/>
          <a:cs typeface="+mn-cs"/>
        </a:defRPr>
      </a:lvl2pPr>
      <a:lvl3pPr marL="468000" indent="-216000" algn="l" defTabSz="457200" rtl="0" eaLnBrk="1" latinLnBrk="0" hangingPunct="1">
        <a:lnSpc>
          <a:spcPts val="2700"/>
        </a:lnSpc>
        <a:spcBef>
          <a:spcPts val="0"/>
        </a:spcBef>
        <a:spcAft>
          <a:spcPts val="1200"/>
        </a:spcAft>
        <a:buSzPct val="100000"/>
        <a:buFont typeface="Lucida Grande"/>
        <a:buChar char="-"/>
        <a:defRPr sz="2200" kern="1200">
          <a:solidFill>
            <a:srgbClr val="593160"/>
          </a:solidFill>
          <a:latin typeface="Arial"/>
          <a:ea typeface="+mn-ea"/>
          <a:cs typeface="+mn-cs"/>
        </a:defRPr>
      </a:lvl3pPr>
      <a:lvl4pPr marL="468000" indent="-216000" algn="l" defTabSz="457200" rtl="0" eaLnBrk="1" latinLnBrk="0" hangingPunct="1">
        <a:lnSpc>
          <a:spcPts val="2700"/>
        </a:lnSpc>
        <a:spcBef>
          <a:spcPts val="0"/>
        </a:spcBef>
        <a:spcAft>
          <a:spcPts val="1200"/>
        </a:spcAft>
        <a:buFont typeface="Lucida Grande"/>
        <a:buChar char="-"/>
        <a:defRPr sz="2200" kern="1200">
          <a:solidFill>
            <a:srgbClr val="593160"/>
          </a:solidFill>
          <a:latin typeface="Arial"/>
          <a:ea typeface="+mn-ea"/>
          <a:cs typeface="+mn-cs"/>
        </a:defRPr>
      </a:lvl4pPr>
      <a:lvl5pPr marL="468000" indent="-216000" algn="l" defTabSz="457200" rtl="0" eaLnBrk="1" latinLnBrk="0" hangingPunct="1">
        <a:lnSpc>
          <a:spcPts val="2700"/>
        </a:lnSpc>
        <a:spcBef>
          <a:spcPts val="0"/>
        </a:spcBef>
        <a:spcAft>
          <a:spcPts val="800"/>
        </a:spcAft>
        <a:buFont typeface="Lucida Grande"/>
        <a:buChar char="-"/>
        <a:defRPr sz="2200" kern="1200">
          <a:solidFill>
            <a:srgbClr val="593160"/>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skolverket.se/om-oss/kalender/apl-inom-gymnasiesarskolan-och-sarskild-utbildning-for-vuxna" TargetMode="External"/><Relationship Id="rId13" Type="http://schemas.openxmlformats.org/officeDocument/2006/relationships/hyperlink" Target="https://www.skolverket.se/skolutveckling/anordna-och-administrera-utbildning/anordna-utbildning/anordna-utbildning-pa-gymnasieniva/starta-larlingsutbildning" TargetMode="External"/><Relationship Id="rId18" Type="http://schemas.openxmlformats.org/officeDocument/2006/relationships/image" Target="../media/image13.png"/><Relationship Id="rId3" Type="http://schemas.openxmlformats.org/officeDocument/2006/relationships/hyperlink" Target="http://aplhandledare.skolverket.se/core/login?ReturnUrl=/portal/" TargetMode="External"/><Relationship Id="rId7" Type="http://schemas.openxmlformats.org/officeDocument/2006/relationships/hyperlink" Target="https://www.skolverket.se/om-oss/kalender/apl-utveckling-for-rektorer" TargetMode="External"/><Relationship Id="rId12" Type="http://schemas.openxmlformats.org/officeDocument/2006/relationships/hyperlink" Target="https://www.skolverket.se/skolutveckling/leda-och-organisera-skolan/forbereda-elever-for-studier-och-arbetsliv/kommunernas-aktivitetsansvar--for-ungdomar" TargetMode="External"/><Relationship Id="rId17" Type="http://schemas.openxmlformats.org/officeDocument/2006/relationships/image" Target="../media/image12.png"/><Relationship Id="rId2" Type="http://schemas.openxmlformats.org/officeDocument/2006/relationships/notesSlide" Target="../notesSlides/notesSlide8.xml"/><Relationship Id="rId16"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hyperlink" Target="https://www.skolverket.se/skolutveckling/kompetensutveckling/apl-utvecklarutbildning-for-yrkeslarare" TargetMode="External"/><Relationship Id="rId11" Type="http://schemas.openxmlformats.org/officeDocument/2006/relationships/hyperlink" Target="https://www.skolverket.se/om-oss/kalender/samling-for-kompetensforsorjning" TargetMode="External"/><Relationship Id="rId5" Type="http://schemas.openxmlformats.org/officeDocument/2006/relationships/hyperlink" Target="https://www.skolverket.se/skolutveckling/kompetensutveckling/nationella-apl-utvecklare-for-kostnadsfri-radgivning" TargetMode="External"/><Relationship Id="rId15" Type="http://schemas.openxmlformats.org/officeDocument/2006/relationships/hyperlink" Target="https://www.youtube.com/watch?v=6jTJ12xJ6t0#action=share" TargetMode="External"/><Relationship Id="rId10" Type="http://schemas.openxmlformats.org/officeDocument/2006/relationships/hyperlink" Target="https://www.skolverket.se/for-dig-som-ar.../studie--och-yrkesvagledare" TargetMode="External"/><Relationship Id="rId19" Type="http://schemas.openxmlformats.org/officeDocument/2006/relationships/image" Target="../media/image14.png"/><Relationship Id="rId4" Type="http://schemas.openxmlformats.org/officeDocument/2006/relationships/hyperlink" Target="https://www.skolverket.se/skolutveckling/kompetensutveckling/regionala-handledarutbildare" TargetMode="External"/><Relationship Id="rId9" Type="http://schemas.openxmlformats.org/officeDocument/2006/relationships/hyperlink" Target="https://www.skolverket.se/skolutveckling/leda-och-organisera-skolan/forbereda-elever-for-studier-och-arbetsliv/sa-kan-skolledare-organisera-studie--och-yrkesvagledning-syv" TargetMode="External"/><Relationship Id="rId14" Type="http://schemas.openxmlformats.org/officeDocument/2006/relationships/hyperlink" Target="https://www.skolverket.se/skolutveckling/statsbidrag/statsbidragskalendern-2018"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pPr algn="ctr"/>
            <a:r>
              <a:rPr lang="sv-SE" dirty="0"/>
              <a:t>Att utveckla introduktionsprogrammen</a:t>
            </a:r>
          </a:p>
        </p:txBody>
      </p:sp>
    </p:spTree>
    <p:extLst>
      <p:ext uri="{BB962C8B-B14F-4D97-AF65-F5344CB8AC3E}">
        <p14:creationId xmlns:p14="http://schemas.microsoft.com/office/powerpoint/2010/main" val="1485819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62B53B-2DCE-471E-9F93-C5C136A7718B}"/>
              </a:ext>
            </a:extLst>
          </p:cNvPr>
          <p:cNvSpPr>
            <a:spLocks noGrp="1"/>
          </p:cNvSpPr>
          <p:nvPr>
            <p:ph type="title"/>
          </p:nvPr>
        </p:nvSpPr>
        <p:spPr/>
        <p:txBody>
          <a:bodyPr/>
          <a:lstStyle/>
          <a:p>
            <a:r>
              <a:rPr lang="sv-SE" dirty="0"/>
              <a:t>Gymnasieintyg</a:t>
            </a:r>
          </a:p>
        </p:txBody>
      </p:sp>
      <p:sp>
        <p:nvSpPr>
          <p:cNvPr id="3" name="Platshållare för innehåll 2">
            <a:extLst>
              <a:ext uri="{FF2B5EF4-FFF2-40B4-BE49-F238E27FC236}">
                <a16:creationId xmlns:a16="http://schemas.microsoft.com/office/drawing/2014/main" id="{90C24AB7-FEFA-47E5-AFE0-0F5907030052}"/>
              </a:ext>
            </a:extLst>
          </p:cNvPr>
          <p:cNvSpPr>
            <a:spLocks noGrp="1"/>
          </p:cNvSpPr>
          <p:nvPr>
            <p:ph idx="1"/>
          </p:nvPr>
        </p:nvSpPr>
        <p:spPr/>
        <p:txBody>
          <a:bodyPr/>
          <a:lstStyle/>
          <a:p>
            <a:pPr marL="0" indent="0">
              <a:buNone/>
            </a:pPr>
            <a:r>
              <a:rPr lang="sv-SE" dirty="0"/>
              <a:t>Rektorn utfärdar efter avslutad utbildning</a:t>
            </a:r>
          </a:p>
          <a:p>
            <a:pPr marL="0" indent="0">
              <a:buNone/>
            </a:pPr>
            <a:r>
              <a:rPr lang="sv-SE" dirty="0"/>
              <a:t>Visar utbildning </a:t>
            </a:r>
          </a:p>
          <a:p>
            <a:pPr marL="0" indent="0">
              <a:buNone/>
            </a:pPr>
            <a:r>
              <a:rPr lang="sv-SE" dirty="0"/>
              <a:t>Samtliga betyg som eleven har fått ska framgå. </a:t>
            </a:r>
          </a:p>
          <a:p>
            <a:pPr marL="0" indent="0">
              <a:buNone/>
            </a:pPr>
            <a:endParaRPr lang="sv-SE" dirty="0"/>
          </a:p>
          <a:p>
            <a:pPr marL="0" indent="0">
              <a:buNone/>
            </a:pPr>
            <a:r>
              <a:rPr lang="sv-SE" dirty="0"/>
              <a:t>För att tydliggöra att en elev läst ett nationellt yrkespaket skrivs yrkespaket samt kod in i gymnasieintyget. </a:t>
            </a:r>
          </a:p>
          <a:p>
            <a:endParaRPr lang="sv-SE" dirty="0"/>
          </a:p>
        </p:txBody>
      </p:sp>
    </p:spTree>
    <p:extLst>
      <p:ext uri="{BB962C8B-B14F-4D97-AF65-F5344CB8AC3E}">
        <p14:creationId xmlns:p14="http://schemas.microsoft.com/office/powerpoint/2010/main" val="3893777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FB1B83-BE18-4B26-B8DF-FFD7B586FAE8}"/>
              </a:ext>
            </a:extLst>
          </p:cNvPr>
          <p:cNvSpPr>
            <a:spLocks noGrp="1"/>
          </p:cNvSpPr>
          <p:nvPr>
            <p:ph type="title"/>
          </p:nvPr>
        </p:nvSpPr>
        <p:spPr/>
        <p:txBody>
          <a:bodyPr/>
          <a:lstStyle/>
          <a:p>
            <a:r>
              <a:rPr lang="sv-SE" dirty="0"/>
              <a:t>Utdrag ur betygskatalogen</a:t>
            </a:r>
          </a:p>
        </p:txBody>
      </p:sp>
      <p:sp>
        <p:nvSpPr>
          <p:cNvPr id="3" name="Platshållare för innehåll 2">
            <a:extLst>
              <a:ext uri="{FF2B5EF4-FFF2-40B4-BE49-F238E27FC236}">
                <a16:creationId xmlns:a16="http://schemas.microsoft.com/office/drawing/2014/main" id="{6225BD0D-B317-49FD-8597-8BF927E94B98}"/>
              </a:ext>
            </a:extLst>
          </p:cNvPr>
          <p:cNvSpPr>
            <a:spLocks noGrp="1"/>
          </p:cNvSpPr>
          <p:nvPr>
            <p:ph idx="1"/>
          </p:nvPr>
        </p:nvSpPr>
        <p:spPr/>
        <p:txBody>
          <a:bodyPr/>
          <a:lstStyle/>
          <a:p>
            <a:r>
              <a:rPr lang="sv-SE" dirty="0"/>
              <a:t>visar vilka kurser eller delkurser som personen har slutfört inom utbildningen och vilka betyg som personen har fått på de olika kurserna</a:t>
            </a:r>
          </a:p>
          <a:p>
            <a:endParaRPr lang="sv-SE" dirty="0"/>
          </a:p>
          <a:p>
            <a:r>
              <a:rPr lang="sv-SE" dirty="0"/>
              <a:t>bör kompletteras med en bilaga som tydliggör elevens yrkeskunnande och vilket yrkesområde som utbildningen är avsedd för.</a:t>
            </a:r>
          </a:p>
          <a:p>
            <a:endParaRPr lang="sv-SE" dirty="0"/>
          </a:p>
        </p:txBody>
      </p:sp>
    </p:spTree>
    <p:extLst>
      <p:ext uri="{BB962C8B-B14F-4D97-AF65-F5344CB8AC3E}">
        <p14:creationId xmlns:p14="http://schemas.microsoft.com/office/powerpoint/2010/main" val="3855942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C9ACAEF-8F9D-4EC1-AE51-7244C39262EC}"/>
              </a:ext>
            </a:extLst>
          </p:cNvPr>
          <p:cNvSpPr>
            <a:spLocks noGrp="1"/>
          </p:cNvSpPr>
          <p:nvPr>
            <p:ph type="title"/>
          </p:nvPr>
        </p:nvSpPr>
        <p:spPr>
          <a:xfrm>
            <a:off x="540000" y="618068"/>
            <a:ext cx="8146800" cy="752712"/>
          </a:xfrm>
        </p:spPr>
        <p:txBody>
          <a:bodyPr/>
          <a:lstStyle/>
          <a:p>
            <a:r>
              <a:rPr lang="sv-SE" dirty="0"/>
              <a:t>Existerande paket 2018</a:t>
            </a:r>
          </a:p>
        </p:txBody>
      </p:sp>
      <p:sp>
        <p:nvSpPr>
          <p:cNvPr id="4" name="Platshållare för innehåll 3">
            <a:extLst>
              <a:ext uri="{FF2B5EF4-FFF2-40B4-BE49-F238E27FC236}">
                <a16:creationId xmlns:a16="http://schemas.microsoft.com/office/drawing/2014/main" id="{39113A52-E75F-41C1-A0BF-534F5DCD378F}"/>
              </a:ext>
            </a:extLst>
          </p:cNvPr>
          <p:cNvSpPr>
            <a:spLocks noGrp="1"/>
          </p:cNvSpPr>
          <p:nvPr>
            <p:ph idx="1"/>
          </p:nvPr>
        </p:nvSpPr>
        <p:spPr>
          <a:xfrm>
            <a:off x="311753" y="1537034"/>
            <a:ext cx="3905000" cy="3954463"/>
          </a:xfrm>
        </p:spPr>
        <p:txBody>
          <a:bodyPr/>
          <a:lstStyle/>
          <a:p>
            <a:pPr marL="0" indent="0">
              <a:buNone/>
            </a:pPr>
            <a:r>
              <a:rPr lang="sv-SE" dirty="0"/>
              <a:t>Administratör 400p </a:t>
            </a:r>
          </a:p>
          <a:p>
            <a:pPr marL="0" indent="0">
              <a:buNone/>
            </a:pPr>
            <a:r>
              <a:rPr lang="sv-SE" dirty="0"/>
              <a:t>Aktiviteter och upplevelser 1400p  Aktivitetsledare fritidshem 500p  Anläggningsförare 1200p </a:t>
            </a:r>
          </a:p>
          <a:p>
            <a:pPr marL="0" indent="0">
              <a:buNone/>
            </a:pPr>
            <a:r>
              <a:rPr lang="sv-SE" dirty="0"/>
              <a:t>Assistent marknadsföring 700p</a:t>
            </a:r>
          </a:p>
          <a:p>
            <a:pPr marL="0" indent="0">
              <a:buNone/>
            </a:pPr>
            <a:r>
              <a:rPr lang="sv-SE" dirty="0"/>
              <a:t>Arbete inom barnomsorgen 500p  Assistent marknadsföring 700p </a:t>
            </a:r>
          </a:p>
          <a:p>
            <a:pPr marL="0" indent="0">
              <a:buNone/>
            </a:pPr>
            <a:r>
              <a:rPr lang="sv-SE" dirty="0"/>
              <a:t>Bagare och konditor 1400p  Barnskötare - Elevassistent Bas + Påbyggnad 900p </a:t>
            </a:r>
          </a:p>
          <a:p>
            <a:pPr marL="0" indent="0">
              <a:buNone/>
            </a:pPr>
            <a:r>
              <a:rPr lang="sv-SE" dirty="0"/>
              <a:t>Beläggningsarbetare 900p (42 Bergarbetare 1200p </a:t>
            </a:r>
          </a:p>
          <a:p>
            <a:pPr marL="0" indent="0">
              <a:buNone/>
            </a:pPr>
            <a:r>
              <a:rPr lang="sv-SE" dirty="0"/>
              <a:t>Betongarbetare 1100p </a:t>
            </a:r>
          </a:p>
        </p:txBody>
      </p:sp>
      <p:sp>
        <p:nvSpPr>
          <p:cNvPr id="5" name="Platshållare för innehåll 4">
            <a:extLst>
              <a:ext uri="{FF2B5EF4-FFF2-40B4-BE49-F238E27FC236}">
                <a16:creationId xmlns:a16="http://schemas.microsoft.com/office/drawing/2014/main" id="{EB868558-742A-4D6A-9588-5358D928D80A}"/>
              </a:ext>
            </a:extLst>
          </p:cNvPr>
          <p:cNvSpPr>
            <a:spLocks noGrp="1"/>
          </p:cNvSpPr>
          <p:nvPr>
            <p:ph idx="10"/>
          </p:nvPr>
        </p:nvSpPr>
        <p:spPr>
          <a:xfrm>
            <a:off x="4332830" y="1451768"/>
            <a:ext cx="3911600" cy="3954463"/>
          </a:xfrm>
        </p:spPr>
        <p:txBody>
          <a:bodyPr/>
          <a:lstStyle/>
          <a:p>
            <a:pPr marL="0" indent="0">
              <a:buNone/>
            </a:pPr>
            <a:r>
              <a:rPr lang="sv-SE" dirty="0"/>
              <a:t>Bokning 1200p </a:t>
            </a:r>
          </a:p>
          <a:p>
            <a:pPr marL="0" indent="0">
              <a:buNone/>
            </a:pPr>
            <a:r>
              <a:rPr lang="sv-SE" dirty="0"/>
              <a:t>Bokning och försäljning 1200p </a:t>
            </a:r>
          </a:p>
          <a:p>
            <a:pPr marL="0" indent="0">
              <a:buNone/>
            </a:pPr>
            <a:r>
              <a:rPr lang="sv-SE" dirty="0"/>
              <a:t>Djurskötare i mjölkproduktion 600p Ekonomi- och redovisningsassistent 700p </a:t>
            </a:r>
          </a:p>
          <a:p>
            <a:pPr marL="0" indent="0">
              <a:buNone/>
            </a:pPr>
            <a:r>
              <a:rPr lang="sv-SE" dirty="0"/>
              <a:t>Floristaspirant 1500p </a:t>
            </a:r>
          </a:p>
          <a:p>
            <a:pPr marL="0" indent="0">
              <a:buNone/>
            </a:pPr>
            <a:r>
              <a:rPr lang="sv-SE" dirty="0"/>
              <a:t>Frisöraspirant 1500p </a:t>
            </a:r>
          </a:p>
          <a:p>
            <a:pPr marL="0" indent="0">
              <a:buNone/>
            </a:pPr>
            <a:r>
              <a:rPr lang="sv-SE" dirty="0" err="1"/>
              <a:t>Glastekniker</a:t>
            </a:r>
            <a:r>
              <a:rPr lang="sv-SE" dirty="0"/>
              <a:t> 1200p </a:t>
            </a:r>
          </a:p>
          <a:p>
            <a:pPr marL="0" indent="0">
              <a:buNone/>
            </a:pPr>
            <a:r>
              <a:rPr lang="sv-SE" dirty="0"/>
              <a:t>Golvläggare 1100p </a:t>
            </a:r>
          </a:p>
          <a:p>
            <a:pPr marL="0" indent="0">
              <a:buNone/>
            </a:pPr>
            <a:r>
              <a:rPr lang="sv-SE" dirty="0"/>
              <a:t>Gästvärd - försäljning-</a:t>
            </a:r>
            <a:r>
              <a:rPr lang="sv-SE" dirty="0" err="1"/>
              <a:t>guest</a:t>
            </a:r>
            <a:r>
              <a:rPr lang="sv-SE" dirty="0"/>
              <a:t> relations-eventvärd 900p </a:t>
            </a:r>
          </a:p>
          <a:p>
            <a:pPr marL="0" indent="0">
              <a:buNone/>
            </a:pPr>
            <a:r>
              <a:rPr lang="sv-SE" dirty="0"/>
              <a:t>Gästvärd 500p</a:t>
            </a:r>
          </a:p>
          <a:p>
            <a:pPr marL="0" indent="0">
              <a:buNone/>
            </a:pPr>
            <a:r>
              <a:rPr lang="sv-SE" dirty="0"/>
              <a:t>HR-assistent 700p </a:t>
            </a:r>
          </a:p>
          <a:p>
            <a:pPr marL="0" indent="0">
              <a:buNone/>
            </a:pPr>
            <a:r>
              <a:rPr lang="sv-SE" dirty="0"/>
              <a:t>Håltagare 1000p </a:t>
            </a:r>
          </a:p>
        </p:txBody>
      </p:sp>
    </p:spTree>
    <p:extLst>
      <p:ext uri="{BB962C8B-B14F-4D97-AF65-F5344CB8AC3E}">
        <p14:creationId xmlns:p14="http://schemas.microsoft.com/office/powerpoint/2010/main" val="1324196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C8222B-02E5-4D33-9715-4CABD961315E}"/>
              </a:ext>
            </a:extLst>
          </p:cNvPr>
          <p:cNvSpPr>
            <a:spLocks noGrp="1"/>
          </p:cNvSpPr>
          <p:nvPr>
            <p:ph type="title"/>
          </p:nvPr>
        </p:nvSpPr>
        <p:spPr/>
        <p:txBody>
          <a:bodyPr/>
          <a:lstStyle/>
          <a:p>
            <a:r>
              <a:rPr lang="sv-SE" dirty="0"/>
              <a:t>…några till</a:t>
            </a:r>
          </a:p>
        </p:txBody>
      </p:sp>
      <p:sp>
        <p:nvSpPr>
          <p:cNvPr id="3" name="Platshållare för innehåll 2">
            <a:extLst>
              <a:ext uri="{FF2B5EF4-FFF2-40B4-BE49-F238E27FC236}">
                <a16:creationId xmlns:a16="http://schemas.microsoft.com/office/drawing/2014/main" id="{F6EE5817-E2C7-4663-B8F3-19C31A55D23F}"/>
              </a:ext>
            </a:extLst>
          </p:cNvPr>
          <p:cNvSpPr>
            <a:spLocks noGrp="1"/>
          </p:cNvSpPr>
          <p:nvPr>
            <p:ph idx="1"/>
          </p:nvPr>
        </p:nvSpPr>
        <p:spPr>
          <a:xfrm>
            <a:off x="540000" y="1478920"/>
            <a:ext cx="3905000" cy="3954463"/>
          </a:xfrm>
        </p:spPr>
        <p:txBody>
          <a:bodyPr/>
          <a:lstStyle/>
          <a:p>
            <a:pPr marL="0" indent="0">
              <a:buNone/>
            </a:pPr>
            <a:r>
              <a:rPr lang="sv-SE" dirty="0"/>
              <a:t>Idrotts- och fritidsanläggning 800p Industri Bas 700p + Påbyggnad 300-600p </a:t>
            </a:r>
          </a:p>
          <a:p>
            <a:pPr marL="0" indent="0">
              <a:buNone/>
            </a:pPr>
            <a:r>
              <a:rPr lang="sv-SE" dirty="0"/>
              <a:t>Inköpsassistent 500p </a:t>
            </a:r>
          </a:p>
          <a:p>
            <a:pPr marL="0" indent="0">
              <a:buNone/>
            </a:pPr>
            <a:r>
              <a:rPr lang="sv-SE" dirty="0"/>
              <a:t>Kock 1400p </a:t>
            </a:r>
          </a:p>
          <a:p>
            <a:pPr marL="0" indent="0">
              <a:buNone/>
            </a:pPr>
            <a:r>
              <a:rPr lang="sv-SE" dirty="0"/>
              <a:t>Konferens 1200p </a:t>
            </a:r>
          </a:p>
          <a:p>
            <a:pPr marL="0" indent="0">
              <a:buNone/>
            </a:pPr>
            <a:r>
              <a:rPr lang="sv-SE" dirty="0" err="1"/>
              <a:t>Kundvärd</a:t>
            </a:r>
            <a:r>
              <a:rPr lang="sv-SE" dirty="0"/>
              <a:t> reception 400p </a:t>
            </a:r>
          </a:p>
          <a:p>
            <a:pPr marL="0" indent="0">
              <a:buNone/>
            </a:pPr>
            <a:r>
              <a:rPr lang="sv-SE" dirty="0"/>
              <a:t>Murare 1000p </a:t>
            </a:r>
          </a:p>
          <a:p>
            <a:pPr marL="0" indent="0">
              <a:buNone/>
            </a:pPr>
            <a:r>
              <a:rPr lang="sv-SE" dirty="0"/>
              <a:t>Målare 1000p </a:t>
            </a:r>
          </a:p>
          <a:p>
            <a:pPr marL="0" indent="0">
              <a:buNone/>
            </a:pPr>
            <a:r>
              <a:rPr lang="sv-SE" dirty="0"/>
              <a:t>Plattsättare 1200p </a:t>
            </a:r>
          </a:p>
          <a:p>
            <a:pPr marL="0" indent="0">
              <a:buNone/>
            </a:pPr>
            <a:r>
              <a:rPr lang="sv-SE" dirty="0"/>
              <a:t>Plåtslagare 1100p </a:t>
            </a:r>
          </a:p>
          <a:p>
            <a:pPr marL="0" indent="0">
              <a:buNone/>
            </a:pPr>
            <a:r>
              <a:rPr lang="sv-SE" dirty="0"/>
              <a:t>Reception 1200p </a:t>
            </a:r>
          </a:p>
          <a:p>
            <a:pPr marL="0" indent="0">
              <a:buNone/>
            </a:pPr>
            <a:r>
              <a:rPr lang="sv-SE" dirty="0"/>
              <a:t>Servitör 1400p </a:t>
            </a:r>
          </a:p>
        </p:txBody>
      </p:sp>
      <p:sp>
        <p:nvSpPr>
          <p:cNvPr id="4" name="Platshållare för innehåll 3">
            <a:extLst>
              <a:ext uri="{FF2B5EF4-FFF2-40B4-BE49-F238E27FC236}">
                <a16:creationId xmlns:a16="http://schemas.microsoft.com/office/drawing/2014/main" id="{6878D78D-42F5-494D-9C31-6971D283669C}"/>
              </a:ext>
            </a:extLst>
          </p:cNvPr>
          <p:cNvSpPr>
            <a:spLocks noGrp="1"/>
          </p:cNvSpPr>
          <p:nvPr>
            <p:ph idx="10"/>
          </p:nvPr>
        </p:nvSpPr>
        <p:spPr>
          <a:xfrm>
            <a:off x="4572000" y="1451768"/>
            <a:ext cx="3911600" cy="3954463"/>
          </a:xfrm>
        </p:spPr>
        <p:txBody>
          <a:bodyPr/>
          <a:lstStyle/>
          <a:p>
            <a:pPr marL="0" indent="0">
              <a:lnSpc>
                <a:spcPct val="100000"/>
              </a:lnSpc>
              <a:buNone/>
            </a:pPr>
            <a:r>
              <a:rPr lang="sv-SE" dirty="0"/>
              <a:t>Skötsel av utemiljöer 600p</a:t>
            </a:r>
          </a:p>
          <a:p>
            <a:pPr marL="0" indent="0">
              <a:lnSpc>
                <a:spcPct val="100000"/>
              </a:lnSpc>
              <a:buNone/>
            </a:pPr>
            <a:r>
              <a:rPr lang="sv-SE" dirty="0"/>
              <a:t>Sprinklermontör 500p</a:t>
            </a:r>
          </a:p>
          <a:p>
            <a:pPr marL="0" indent="0">
              <a:lnSpc>
                <a:spcPct val="100000"/>
              </a:lnSpc>
              <a:buNone/>
            </a:pPr>
            <a:r>
              <a:rPr lang="sv-SE" dirty="0"/>
              <a:t>Stenmontör 1200p </a:t>
            </a:r>
          </a:p>
          <a:p>
            <a:pPr marL="0" indent="0">
              <a:lnSpc>
                <a:spcPct val="100000"/>
              </a:lnSpc>
              <a:buNone/>
            </a:pPr>
            <a:r>
              <a:rPr lang="sv-SE" dirty="0"/>
              <a:t>Ställningsbyggare 1200p </a:t>
            </a:r>
          </a:p>
          <a:p>
            <a:pPr marL="0" indent="0">
              <a:lnSpc>
                <a:spcPct val="100000"/>
              </a:lnSpc>
              <a:buNone/>
            </a:pPr>
            <a:r>
              <a:rPr lang="sv-SE" dirty="0"/>
              <a:t>Säljstöd företagsförsäljning 800p  Takmontör 1200p </a:t>
            </a:r>
          </a:p>
          <a:p>
            <a:pPr marL="0" indent="0">
              <a:lnSpc>
                <a:spcPct val="100000"/>
              </a:lnSpc>
              <a:buNone/>
            </a:pPr>
            <a:r>
              <a:rPr lang="sv-SE" dirty="0"/>
              <a:t>Träarbetare 1000p </a:t>
            </a:r>
          </a:p>
          <a:p>
            <a:pPr marL="0" indent="0">
              <a:lnSpc>
                <a:spcPct val="100000"/>
              </a:lnSpc>
              <a:buNone/>
            </a:pPr>
            <a:r>
              <a:rPr lang="sv-SE" dirty="0"/>
              <a:t>Undertaksmontör 1200p  Ventilationsmontering Bas 800p + Påbyggnad 800p </a:t>
            </a:r>
          </a:p>
          <a:p>
            <a:pPr marL="0" indent="0">
              <a:lnSpc>
                <a:spcPct val="100000"/>
              </a:lnSpc>
              <a:buNone/>
            </a:pPr>
            <a:r>
              <a:rPr lang="sv-SE" dirty="0"/>
              <a:t>Våningsservice 800p </a:t>
            </a:r>
          </a:p>
          <a:p>
            <a:pPr marL="0" indent="0">
              <a:lnSpc>
                <a:spcPct val="100000"/>
              </a:lnSpc>
              <a:buNone/>
            </a:pPr>
            <a:r>
              <a:rPr lang="sv-SE" dirty="0"/>
              <a:t>Vårdbiträde 800 p</a:t>
            </a:r>
          </a:p>
          <a:p>
            <a:pPr marL="0" indent="0">
              <a:lnSpc>
                <a:spcPct val="100000"/>
              </a:lnSpc>
              <a:buNone/>
            </a:pPr>
            <a:r>
              <a:rPr lang="sv-SE" dirty="0"/>
              <a:t>Väg- och anläggningsarbetare 1100p Yrkesförare Godstransport 600p  Yrkesförare Godstransporter 800p  Yrkesförare Persontransport 500p </a:t>
            </a:r>
          </a:p>
          <a:p>
            <a:pPr marL="0" indent="0">
              <a:buNone/>
            </a:pPr>
            <a:endParaRPr lang="sv-SE" dirty="0"/>
          </a:p>
        </p:txBody>
      </p:sp>
    </p:spTree>
    <p:extLst>
      <p:ext uri="{BB962C8B-B14F-4D97-AF65-F5344CB8AC3E}">
        <p14:creationId xmlns:p14="http://schemas.microsoft.com/office/powerpoint/2010/main" val="66153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33639C-120F-42BA-9DDE-81CBCCB25651}"/>
              </a:ext>
            </a:extLst>
          </p:cNvPr>
          <p:cNvSpPr>
            <a:spLocks noGrp="1"/>
          </p:cNvSpPr>
          <p:nvPr>
            <p:ph type="title"/>
          </p:nvPr>
        </p:nvSpPr>
        <p:spPr/>
        <p:txBody>
          <a:bodyPr/>
          <a:lstStyle/>
          <a:p>
            <a:r>
              <a:rPr lang="sv-SE"/>
              <a:t>Några exempel</a:t>
            </a:r>
          </a:p>
        </p:txBody>
      </p:sp>
      <p:sp>
        <p:nvSpPr>
          <p:cNvPr id="3" name="Platshållare för innehåll 2">
            <a:extLst>
              <a:ext uri="{FF2B5EF4-FFF2-40B4-BE49-F238E27FC236}">
                <a16:creationId xmlns:a16="http://schemas.microsoft.com/office/drawing/2014/main" id="{738F59BD-38A2-435C-8B54-CF5716655893}"/>
              </a:ext>
            </a:extLst>
          </p:cNvPr>
          <p:cNvSpPr>
            <a:spLocks noGrp="1"/>
          </p:cNvSpPr>
          <p:nvPr>
            <p:ph idx="1"/>
          </p:nvPr>
        </p:nvSpPr>
        <p:spPr/>
        <p:txBody>
          <a:bodyPr/>
          <a:lstStyle/>
          <a:p>
            <a:endParaRPr lang="sv-SE"/>
          </a:p>
        </p:txBody>
      </p:sp>
      <p:sp>
        <p:nvSpPr>
          <p:cNvPr id="4" name="Platshållare för innehåll 3">
            <a:extLst>
              <a:ext uri="{FF2B5EF4-FFF2-40B4-BE49-F238E27FC236}">
                <a16:creationId xmlns:a16="http://schemas.microsoft.com/office/drawing/2014/main" id="{6EB8997B-48B8-468F-8ACE-5FF50BDE6FB4}"/>
              </a:ext>
            </a:extLst>
          </p:cNvPr>
          <p:cNvSpPr>
            <a:spLocks noGrp="1"/>
          </p:cNvSpPr>
          <p:nvPr>
            <p:ph idx="10"/>
          </p:nvPr>
        </p:nvSpPr>
        <p:spPr/>
        <p:txBody>
          <a:bodyPr/>
          <a:lstStyle/>
          <a:p>
            <a:endParaRPr lang="sv-SE"/>
          </a:p>
        </p:txBody>
      </p:sp>
    </p:spTree>
    <p:extLst>
      <p:ext uri="{BB962C8B-B14F-4D97-AF65-F5344CB8AC3E}">
        <p14:creationId xmlns:p14="http://schemas.microsoft.com/office/powerpoint/2010/main" val="3675822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540000" y="32091"/>
            <a:ext cx="8146800" cy="1032932"/>
          </a:xfrm>
          <a:prstGeom prst="rect">
            <a:avLst/>
          </a:prstGeom>
          <a:noFill/>
          <a:ln>
            <a:noFill/>
          </a:ln>
        </p:spPr>
        <p:txBody>
          <a:bodyPr lIns="0" tIns="0" rIns="0" bIns="0" anchor="t" anchorCtr="0">
            <a:noAutofit/>
          </a:bodyPr>
          <a:lstStyle/>
          <a:p>
            <a:pPr marL="0" marR="0" lvl="0" indent="0" algn="l" rtl="0">
              <a:lnSpc>
                <a:spcPct val="114285"/>
              </a:lnSpc>
              <a:spcBef>
                <a:spcPts val="0"/>
              </a:spcBef>
              <a:buClr>
                <a:srgbClr val="593160"/>
              </a:buClr>
              <a:buSzPct val="25000"/>
              <a:buFont typeface="Arial"/>
              <a:buNone/>
            </a:pPr>
            <a:r>
              <a:rPr lang="sv-SE" sz="4200" b="1" i="0" u="none" strike="noStrike" cap="none" dirty="0">
                <a:solidFill>
                  <a:srgbClr val="593160"/>
                </a:solidFill>
                <a:latin typeface="Arial"/>
                <a:ea typeface="Arial"/>
                <a:cs typeface="Arial"/>
                <a:sym typeface="Arial"/>
              </a:rPr>
              <a:t>Aktuellt från Skolverket…</a:t>
            </a:r>
          </a:p>
        </p:txBody>
      </p:sp>
      <p:sp>
        <p:nvSpPr>
          <p:cNvPr id="92" name="Shape 92"/>
          <p:cNvSpPr txBox="1">
            <a:spLocks noGrp="1"/>
          </p:cNvSpPr>
          <p:nvPr>
            <p:ph type="body" idx="1"/>
          </p:nvPr>
        </p:nvSpPr>
        <p:spPr>
          <a:xfrm>
            <a:off x="540000" y="691000"/>
            <a:ext cx="7876924" cy="4724534"/>
          </a:xfrm>
          <a:prstGeom prst="rect">
            <a:avLst/>
          </a:prstGeom>
          <a:noFill/>
          <a:ln>
            <a:noFill/>
          </a:ln>
        </p:spPr>
        <p:txBody>
          <a:bodyPr lIns="0" tIns="0" rIns="0" bIns="0" anchor="t" anchorCtr="0">
            <a:noAutofit/>
          </a:bodyPr>
          <a:lstStyle/>
          <a:p>
            <a:pPr marL="457200" marR="0" lvl="0" indent="-457200" algn="l" rtl="0">
              <a:lnSpc>
                <a:spcPct val="150000"/>
              </a:lnSpc>
              <a:spcBef>
                <a:spcPts val="1200"/>
              </a:spcBef>
              <a:spcAft>
                <a:spcPts val="0"/>
              </a:spcAft>
              <a:buClr>
                <a:srgbClr val="593160"/>
              </a:buClr>
              <a:buSzPct val="115000"/>
              <a:buFont typeface="Arial"/>
              <a:buChar char="•"/>
            </a:pPr>
            <a:r>
              <a:rPr lang="sv-SE" sz="1200" dirty="0">
                <a:ea typeface="Arial"/>
                <a:sym typeface="Arial"/>
                <a:hlinkClick r:id="rId3"/>
              </a:rPr>
              <a:t>Webbaserad handledarutbildning</a:t>
            </a:r>
            <a:endParaRPr lang="sv-SE" sz="1200" dirty="0">
              <a:ea typeface="Arial"/>
              <a:sym typeface="Arial"/>
            </a:endParaRPr>
          </a:p>
          <a:p>
            <a:pPr marL="457200" indent="-457200">
              <a:lnSpc>
                <a:spcPct val="150000"/>
              </a:lnSpc>
              <a:spcBef>
                <a:spcPts val="1200"/>
              </a:spcBef>
              <a:spcAft>
                <a:spcPts val="0"/>
              </a:spcAft>
              <a:buClr>
                <a:srgbClr val="593160"/>
              </a:buClr>
            </a:pPr>
            <a:r>
              <a:rPr lang="sv-SE" sz="1200" u="sng" dirty="0">
                <a:solidFill>
                  <a:schemeClr val="hlink"/>
                </a:solidFill>
              </a:rPr>
              <a:t>Regionala </a:t>
            </a:r>
            <a:r>
              <a:rPr lang="sv-SE" sz="1200" u="sng" dirty="0">
                <a:solidFill>
                  <a:schemeClr val="hlink"/>
                </a:solidFill>
                <a:hlinkClick r:id="rId4"/>
              </a:rPr>
              <a:t>handledarutbildare</a:t>
            </a:r>
            <a:endParaRPr lang="sv-SE" sz="1200" u="sng" dirty="0">
              <a:solidFill>
                <a:schemeClr val="hlink"/>
              </a:solidFill>
            </a:endParaRPr>
          </a:p>
          <a:p>
            <a:pPr marL="457200" marR="0" lvl="0" indent="-457200" algn="l" rtl="0">
              <a:lnSpc>
                <a:spcPct val="150000"/>
              </a:lnSpc>
              <a:spcBef>
                <a:spcPts val="1200"/>
              </a:spcBef>
              <a:spcAft>
                <a:spcPts val="0"/>
              </a:spcAft>
              <a:buClr>
                <a:srgbClr val="593160"/>
              </a:buClr>
              <a:buSzPct val="115000"/>
              <a:buFont typeface="Arial"/>
              <a:buChar char="•"/>
            </a:pPr>
            <a:r>
              <a:rPr lang="sv-SE" sz="1200" u="sng" dirty="0">
                <a:solidFill>
                  <a:schemeClr val="tx1">
                    <a:lumMod val="95000"/>
                    <a:lumOff val="5000"/>
                  </a:schemeClr>
                </a:solidFill>
                <a:hlinkClick r:id="rId5"/>
              </a:rPr>
              <a:t>Nationella apl-utvecklare</a:t>
            </a:r>
            <a:endParaRPr lang="sv-SE" sz="1200" u="sng" dirty="0">
              <a:solidFill>
                <a:schemeClr val="tx1">
                  <a:lumMod val="95000"/>
                  <a:lumOff val="5000"/>
                </a:schemeClr>
              </a:solidFill>
            </a:endParaRPr>
          </a:p>
          <a:p>
            <a:pPr marL="457200" marR="0" lvl="0" indent="-457200" algn="l" rtl="0">
              <a:lnSpc>
                <a:spcPct val="150000"/>
              </a:lnSpc>
              <a:spcBef>
                <a:spcPts val="1200"/>
              </a:spcBef>
              <a:spcAft>
                <a:spcPts val="0"/>
              </a:spcAft>
              <a:buClr>
                <a:srgbClr val="593160"/>
              </a:buClr>
              <a:buSzPct val="115000"/>
              <a:buFont typeface="Arial"/>
              <a:buChar char="•"/>
            </a:pPr>
            <a:r>
              <a:rPr lang="sv-SE" sz="1200" b="0" i="0" u="sng" strike="noStrike" cap="none" dirty="0">
                <a:solidFill>
                  <a:schemeClr val="hlink"/>
                </a:solidFill>
                <a:ea typeface="Arial"/>
                <a:sym typeface="Arial"/>
                <a:hlinkClick r:id="rId6"/>
              </a:rPr>
              <a:t>Apl-utvecklarutbildning</a:t>
            </a:r>
            <a:r>
              <a:rPr lang="sv-SE" sz="1200" b="0" i="0" u="sng" strike="noStrike" cap="none" dirty="0">
                <a:solidFill>
                  <a:schemeClr val="hlink"/>
                </a:solidFill>
                <a:ea typeface="Arial"/>
                <a:sym typeface="Arial"/>
              </a:rPr>
              <a:t> för yrkeslärare </a:t>
            </a:r>
          </a:p>
          <a:p>
            <a:pPr marL="457200" marR="0" lvl="0" indent="-457200" algn="l" rtl="0">
              <a:lnSpc>
                <a:spcPct val="150000"/>
              </a:lnSpc>
              <a:spcBef>
                <a:spcPts val="1200"/>
              </a:spcBef>
              <a:spcAft>
                <a:spcPts val="0"/>
              </a:spcAft>
              <a:buClr>
                <a:srgbClr val="593160"/>
              </a:buClr>
              <a:buSzPct val="115000"/>
              <a:buFont typeface="Arial"/>
              <a:buChar char="•"/>
            </a:pPr>
            <a:r>
              <a:rPr lang="sv-SE" sz="1200" u="sng" dirty="0">
                <a:solidFill>
                  <a:schemeClr val="hlink"/>
                </a:solidFill>
                <a:hlinkClick r:id="rId7"/>
              </a:rPr>
              <a:t>Apl-utveckling</a:t>
            </a:r>
            <a:r>
              <a:rPr lang="sv-SE" sz="1200" u="sng" dirty="0">
                <a:solidFill>
                  <a:schemeClr val="hlink"/>
                </a:solidFill>
              </a:rPr>
              <a:t> för rektorer 25/10 </a:t>
            </a:r>
          </a:p>
          <a:p>
            <a:pPr marL="457200" lvl="0" indent="-457200">
              <a:lnSpc>
                <a:spcPct val="150000"/>
              </a:lnSpc>
              <a:spcBef>
                <a:spcPts val="1200"/>
              </a:spcBef>
              <a:spcAft>
                <a:spcPts val="0"/>
              </a:spcAft>
              <a:buClr>
                <a:srgbClr val="593160"/>
              </a:buClr>
            </a:pPr>
            <a:r>
              <a:rPr lang="sv-SE" sz="1200" u="sng" dirty="0">
                <a:solidFill>
                  <a:schemeClr val="hlink"/>
                </a:solidFill>
                <a:hlinkClick r:id="rId8"/>
              </a:rPr>
              <a:t>Apl inom gymnasiesärskolan och särskild utbildning för vuxna</a:t>
            </a:r>
            <a:r>
              <a:rPr lang="sv-SE" sz="1200" u="sng" dirty="0">
                <a:solidFill>
                  <a:schemeClr val="hlink"/>
                </a:solidFill>
              </a:rPr>
              <a:t> (flera datum)</a:t>
            </a:r>
          </a:p>
          <a:p>
            <a:pPr marL="457200" marR="0" lvl="0" indent="-457200" algn="l" rtl="0">
              <a:lnSpc>
                <a:spcPct val="150000"/>
              </a:lnSpc>
              <a:spcBef>
                <a:spcPts val="1200"/>
              </a:spcBef>
              <a:spcAft>
                <a:spcPts val="0"/>
              </a:spcAft>
              <a:buClr>
                <a:srgbClr val="593160"/>
              </a:buClr>
              <a:buSzPct val="115000"/>
              <a:buFont typeface="Arial"/>
              <a:buChar char="•"/>
            </a:pPr>
            <a:r>
              <a:rPr lang="sv-SE" sz="1200" u="sng" dirty="0">
                <a:solidFill>
                  <a:schemeClr val="hlink"/>
                </a:solidFill>
                <a:hlinkClick r:id="rId9"/>
              </a:rPr>
              <a:t>Stärka studie- och yrkesvägledning i undervi</a:t>
            </a:r>
            <a:r>
              <a:rPr lang="sv-SE" sz="1200" u="sng" dirty="0">
                <a:solidFill>
                  <a:schemeClr val="hlink"/>
                </a:solidFill>
              </a:rPr>
              <a:t>sningen</a:t>
            </a:r>
          </a:p>
          <a:p>
            <a:pPr marL="457200" marR="0" lvl="0" indent="-457200" algn="l" rtl="0">
              <a:lnSpc>
                <a:spcPct val="150000"/>
              </a:lnSpc>
              <a:spcBef>
                <a:spcPts val="1200"/>
              </a:spcBef>
              <a:spcAft>
                <a:spcPts val="0"/>
              </a:spcAft>
              <a:buClr>
                <a:srgbClr val="593160"/>
              </a:buClr>
              <a:buSzPct val="115000"/>
              <a:buFont typeface="Arial"/>
              <a:buChar char="•"/>
            </a:pPr>
            <a:r>
              <a:rPr lang="sv-SE" sz="1200" u="sng" dirty="0">
                <a:solidFill>
                  <a:schemeClr val="hlink"/>
                </a:solidFill>
              </a:rPr>
              <a:t>Fortbildningskurser och aktuellt för studie- och </a:t>
            </a:r>
            <a:r>
              <a:rPr lang="sv-SE" sz="1200" u="sng" dirty="0">
                <a:solidFill>
                  <a:schemeClr val="hlink"/>
                </a:solidFill>
                <a:hlinkClick r:id="rId10"/>
              </a:rPr>
              <a:t>yrkesvägledare</a:t>
            </a:r>
            <a:endParaRPr lang="sv-SE" sz="1200" u="sng" dirty="0">
              <a:solidFill>
                <a:schemeClr val="hlink"/>
              </a:solidFill>
            </a:endParaRPr>
          </a:p>
          <a:p>
            <a:pPr marL="457200" indent="-457200">
              <a:lnSpc>
                <a:spcPct val="150000"/>
              </a:lnSpc>
              <a:spcBef>
                <a:spcPts val="1200"/>
              </a:spcBef>
              <a:spcAft>
                <a:spcPts val="0"/>
              </a:spcAft>
              <a:buClr>
                <a:srgbClr val="593160"/>
              </a:buClr>
            </a:pPr>
            <a:r>
              <a:rPr lang="sv-SE" sz="1200" u="sng" dirty="0">
                <a:solidFill>
                  <a:schemeClr val="hlink"/>
                </a:solidFill>
                <a:ea typeface="Arial"/>
                <a:sym typeface="Arial"/>
                <a:hlinkClick r:id="rId11">
                  <a:extLst>
                    <a:ext uri="{A12FA001-AC4F-418D-AE19-62706E023703}">
                      <ahyp:hlinkClr xmlns:ahyp="http://schemas.microsoft.com/office/drawing/2018/hyperlinkcolor" val="tx"/>
                    </a:ext>
                  </a:extLst>
                </a:hlinkClick>
              </a:rPr>
              <a:t>Samling för kompetensförsörjning</a:t>
            </a:r>
            <a:r>
              <a:rPr lang="sv-SE" sz="1200" u="sng" dirty="0">
                <a:solidFill>
                  <a:schemeClr val="hlink"/>
                </a:solidFill>
                <a:ea typeface="Arial"/>
                <a:sym typeface="Arial"/>
              </a:rPr>
              <a:t> 29-30/11</a:t>
            </a:r>
            <a:endParaRPr lang="sv-SE" sz="1200" u="sng" dirty="0">
              <a:solidFill>
                <a:schemeClr val="hlink"/>
              </a:solidFill>
              <a:ea typeface="Arial"/>
              <a:sym typeface="Arial"/>
              <a:hlinkClick r:id="" action="ppaction://noaction"/>
            </a:endParaRPr>
          </a:p>
          <a:p>
            <a:pPr marL="457200" indent="-457200">
              <a:lnSpc>
                <a:spcPct val="150000"/>
              </a:lnSpc>
              <a:spcBef>
                <a:spcPts val="1200"/>
              </a:spcBef>
              <a:spcAft>
                <a:spcPts val="0"/>
              </a:spcAft>
              <a:buClr>
                <a:srgbClr val="593160"/>
              </a:buClr>
            </a:pPr>
            <a:r>
              <a:rPr lang="sv-SE" sz="1200" u="sng" dirty="0">
                <a:solidFill>
                  <a:schemeClr val="hlink"/>
                </a:solidFill>
                <a:ea typeface="Arial"/>
                <a:sym typeface="Arial"/>
                <a:hlinkClick r:id="" action="ppaction://noaction"/>
              </a:rPr>
              <a:t>Kommunernas</a:t>
            </a:r>
            <a:r>
              <a:rPr lang="sv-SE" sz="1200" u="sng" dirty="0">
                <a:solidFill>
                  <a:schemeClr val="hlink"/>
                </a:solidFill>
                <a:ea typeface="Arial"/>
                <a:sym typeface="Arial"/>
              </a:rPr>
              <a:t> </a:t>
            </a:r>
            <a:r>
              <a:rPr lang="sv-SE" sz="1200" u="sng" dirty="0">
                <a:solidFill>
                  <a:schemeClr val="hlink"/>
                </a:solidFill>
                <a:ea typeface="Arial"/>
                <a:sym typeface="Arial"/>
                <a:hlinkClick r:id="rId12"/>
              </a:rPr>
              <a:t>aktivitetsansvar</a:t>
            </a:r>
            <a:r>
              <a:rPr lang="sv-SE" sz="1200" u="sng" dirty="0">
                <a:solidFill>
                  <a:schemeClr val="hlink"/>
                </a:solidFill>
                <a:ea typeface="Arial"/>
                <a:sym typeface="Arial"/>
              </a:rPr>
              <a:t> </a:t>
            </a:r>
          </a:p>
          <a:p>
            <a:pPr marL="457200" indent="-457200">
              <a:lnSpc>
                <a:spcPct val="150000"/>
              </a:lnSpc>
              <a:spcBef>
                <a:spcPts val="1200"/>
              </a:spcBef>
              <a:spcAft>
                <a:spcPts val="0"/>
              </a:spcAft>
              <a:buClr>
                <a:srgbClr val="593160"/>
              </a:buClr>
            </a:pPr>
            <a:r>
              <a:rPr lang="sv-SE" sz="1200" u="sng" dirty="0">
                <a:solidFill>
                  <a:schemeClr val="hlink"/>
                </a:solidFill>
                <a:sym typeface="Arial"/>
                <a:hlinkClick r:id="rId13"/>
              </a:rPr>
              <a:t>Lärlingscentrum</a:t>
            </a:r>
            <a:r>
              <a:rPr lang="sv-SE" sz="1200" u="sng" dirty="0">
                <a:solidFill>
                  <a:schemeClr val="hlink"/>
                </a:solidFill>
              </a:rPr>
              <a:t> </a:t>
            </a:r>
          </a:p>
          <a:p>
            <a:pPr marL="457200" indent="-457200">
              <a:lnSpc>
                <a:spcPct val="150000"/>
              </a:lnSpc>
              <a:spcBef>
                <a:spcPts val="1200"/>
              </a:spcBef>
              <a:spcAft>
                <a:spcPts val="0"/>
              </a:spcAft>
              <a:buClr>
                <a:srgbClr val="593160"/>
              </a:buClr>
            </a:pPr>
            <a:r>
              <a:rPr lang="sv-SE" sz="1200" u="sng" dirty="0">
                <a:solidFill>
                  <a:schemeClr val="hlink"/>
                </a:solidFill>
                <a:hlinkClick r:id="rId14"/>
              </a:rPr>
              <a:t>Statsbidragskalendern</a:t>
            </a:r>
            <a:r>
              <a:rPr lang="sv-SE" sz="1200" u="sng" dirty="0">
                <a:solidFill>
                  <a:schemeClr val="hlink"/>
                </a:solidFill>
              </a:rPr>
              <a:t> 2018</a:t>
            </a:r>
            <a:endParaRPr lang="sv-SE" sz="1200" u="sng" dirty="0">
              <a:solidFill>
                <a:schemeClr val="hlink"/>
              </a:solidFill>
              <a:hlinkClick r:id="rId15"/>
            </a:endParaRPr>
          </a:p>
          <a:p>
            <a:pPr marL="457200" marR="0" lvl="0" indent="-457200" algn="l" rtl="0">
              <a:lnSpc>
                <a:spcPct val="150000"/>
              </a:lnSpc>
              <a:spcBef>
                <a:spcPts val="1200"/>
              </a:spcBef>
              <a:spcAft>
                <a:spcPts val="0"/>
              </a:spcAft>
              <a:buClr>
                <a:srgbClr val="593160"/>
              </a:buClr>
              <a:buSzPct val="115000"/>
              <a:buFont typeface="Arial"/>
              <a:buChar char="•"/>
            </a:pPr>
            <a:endParaRPr lang="sv-SE" sz="1800" u="sng" dirty="0">
              <a:solidFill>
                <a:schemeClr val="hlink"/>
              </a:solidFill>
            </a:endParaRPr>
          </a:p>
          <a:p>
            <a:pPr marL="0" marR="0" lvl="0" indent="0" algn="l" rtl="0">
              <a:lnSpc>
                <a:spcPct val="122727"/>
              </a:lnSpc>
              <a:spcBef>
                <a:spcPts val="1200"/>
              </a:spcBef>
              <a:spcAft>
                <a:spcPts val="0"/>
              </a:spcAft>
              <a:buClr>
                <a:srgbClr val="593160"/>
              </a:buClr>
              <a:buSzPct val="25000"/>
              <a:buFont typeface="Arial"/>
              <a:buNone/>
            </a:pPr>
            <a:endParaRPr sz="2200" b="0" i="0" u="none" strike="noStrike" cap="none" dirty="0">
              <a:solidFill>
                <a:srgbClr val="593160"/>
              </a:solidFill>
              <a:latin typeface="Arial"/>
              <a:ea typeface="Arial"/>
              <a:cs typeface="Arial"/>
              <a:sym typeface="Arial"/>
            </a:endParaRPr>
          </a:p>
        </p:txBody>
      </p:sp>
      <p:pic>
        <p:nvPicPr>
          <p:cNvPr id="93" name="Shape 93"/>
          <p:cNvPicPr preferRelativeResize="0"/>
          <p:nvPr/>
        </p:nvPicPr>
        <p:blipFill rotWithShape="1">
          <a:blip r:embed="rId16">
            <a:alphaModFix/>
          </a:blip>
          <a:srcRect/>
          <a:stretch/>
        </p:blipFill>
        <p:spPr>
          <a:xfrm>
            <a:off x="3649580" y="898358"/>
            <a:ext cx="2711116" cy="1909010"/>
          </a:xfrm>
          <a:prstGeom prst="rect">
            <a:avLst/>
          </a:prstGeom>
          <a:noFill/>
          <a:ln>
            <a:noFill/>
          </a:ln>
        </p:spPr>
      </p:pic>
      <p:pic>
        <p:nvPicPr>
          <p:cNvPr id="3" name="Bildobjekt 2">
            <a:extLst>
              <a:ext uri="{FF2B5EF4-FFF2-40B4-BE49-F238E27FC236}">
                <a16:creationId xmlns:a16="http://schemas.microsoft.com/office/drawing/2014/main" id="{E45FB645-63BE-439B-8247-4AB87EEB910A}"/>
              </a:ext>
            </a:extLst>
          </p:cNvPr>
          <p:cNvPicPr>
            <a:picLocks noChangeAspect="1"/>
          </p:cNvPicPr>
          <p:nvPr/>
        </p:nvPicPr>
        <p:blipFill>
          <a:blip r:embed="rId17"/>
          <a:stretch>
            <a:fillRect/>
          </a:stretch>
        </p:blipFill>
        <p:spPr>
          <a:xfrm>
            <a:off x="6700266" y="3804733"/>
            <a:ext cx="1986534" cy="1986534"/>
          </a:xfrm>
          <a:prstGeom prst="rect">
            <a:avLst/>
          </a:prstGeom>
        </p:spPr>
      </p:pic>
      <p:pic>
        <p:nvPicPr>
          <p:cNvPr id="2" name="Bildobjekt 1">
            <a:extLst>
              <a:ext uri="{FF2B5EF4-FFF2-40B4-BE49-F238E27FC236}">
                <a16:creationId xmlns:a16="http://schemas.microsoft.com/office/drawing/2014/main" id="{8C2F77AC-0771-4BDB-B542-41C29BD15742}"/>
              </a:ext>
            </a:extLst>
          </p:cNvPr>
          <p:cNvPicPr>
            <a:picLocks noChangeAspect="1"/>
          </p:cNvPicPr>
          <p:nvPr/>
        </p:nvPicPr>
        <p:blipFill>
          <a:blip r:embed="rId18"/>
          <a:stretch>
            <a:fillRect/>
          </a:stretch>
        </p:blipFill>
        <p:spPr>
          <a:xfrm>
            <a:off x="3875340" y="4786609"/>
            <a:ext cx="2669892" cy="889964"/>
          </a:xfrm>
          <a:prstGeom prst="rect">
            <a:avLst/>
          </a:prstGeom>
        </p:spPr>
      </p:pic>
      <p:pic>
        <p:nvPicPr>
          <p:cNvPr id="1026" name="Bildobjekt 1" descr="image001">
            <a:extLst>
              <a:ext uri="{FF2B5EF4-FFF2-40B4-BE49-F238E27FC236}">
                <a16:creationId xmlns:a16="http://schemas.microsoft.com/office/drawing/2014/main" id="{28F5E139-DE99-4663-BEEF-30060EB6A2E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545232" y="1626409"/>
            <a:ext cx="2508320" cy="211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4819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523D33C-C19E-4CFF-AA5D-C6FE27461632}"/>
              </a:ext>
            </a:extLst>
          </p:cNvPr>
          <p:cNvSpPr>
            <a:spLocks noGrp="1"/>
          </p:cNvSpPr>
          <p:nvPr>
            <p:ph type="title"/>
          </p:nvPr>
        </p:nvSpPr>
        <p:spPr/>
        <p:txBody>
          <a:bodyPr/>
          <a:lstStyle/>
          <a:p>
            <a:r>
              <a:rPr lang="sv-SE" i="1" dirty="0"/>
              <a:t>Frågeställningar:</a:t>
            </a:r>
            <a:br>
              <a:rPr lang="sv-SE" dirty="0"/>
            </a:br>
            <a:endParaRPr lang="sv-SE" dirty="0"/>
          </a:p>
        </p:txBody>
      </p:sp>
      <p:sp>
        <p:nvSpPr>
          <p:cNvPr id="6" name="Platshållare för innehåll 5">
            <a:extLst>
              <a:ext uri="{FF2B5EF4-FFF2-40B4-BE49-F238E27FC236}">
                <a16:creationId xmlns:a16="http://schemas.microsoft.com/office/drawing/2014/main" id="{AC67EA1E-9B07-4751-AE55-DF11B1730116}"/>
              </a:ext>
            </a:extLst>
          </p:cNvPr>
          <p:cNvSpPr>
            <a:spLocks noGrp="1"/>
          </p:cNvSpPr>
          <p:nvPr>
            <p:ph idx="1"/>
          </p:nvPr>
        </p:nvSpPr>
        <p:spPr/>
        <p:txBody>
          <a:bodyPr/>
          <a:lstStyle/>
          <a:p>
            <a:pPr marL="0" indent="0">
              <a:buNone/>
            </a:pPr>
            <a:r>
              <a:rPr lang="sv-SE" dirty="0"/>
              <a:t>1. Paket, organisation</a:t>
            </a:r>
          </a:p>
          <a:p>
            <a:pPr lvl="0"/>
            <a:r>
              <a:rPr lang="sv-SE" dirty="0"/>
              <a:t>Erbjuder ni lokala paket? I så fall, hur ser de ut? Organiseras de i samverkan med yrkesutbildning inom andra skolformer/lokala programråd/arbetslivet? Finns de beskrivna i er plan för utbildning? </a:t>
            </a:r>
          </a:p>
          <a:p>
            <a:r>
              <a:rPr lang="sv-SE" dirty="0"/>
              <a:t>Om ni inte gör det idag, finns det planer på att organisera yrkespaket? Vilka i så fall? Vad skulle ni vinna på det? </a:t>
            </a:r>
          </a:p>
          <a:p>
            <a:endParaRPr lang="sv-SE" dirty="0"/>
          </a:p>
          <a:p>
            <a:endParaRPr lang="sv-SE" dirty="0"/>
          </a:p>
        </p:txBody>
      </p:sp>
    </p:spTree>
    <p:extLst>
      <p:ext uri="{BB962C8B-B14F-4D97-AF65-F5344CB8AC3E}">
        <p14:creationId xmlns:p14="http://schemas.microsoft.com/office/powerpoint/2010/main" val="1504425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2FE398-7A4B-46BB-82F5-219EBE8A29BF}"/>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11F56AF1-85D6-4AD6-9324-189571186727}"/>
              </a:ext>
            </a:extLst>
          </p:cNvPr>
          <p:cNvSpPr>
            <a:spLocks noGrp="1"/>
          </p:cNvSpPr>
          <p:nvPr>
            <p:ph idx="1"/>
          </p:nvPr>
        </p:nvSpPr>
        <p:spPr/>
        <p:txBody>
          <a:bodyPr/>
          <a:lstStyle/>
          <a:p>
            <a:r>
              <a:rPr lang="sv-SE" dirty="0"/>
              <a:t>2. Individuell studieplan</a:t>
            </a:r>
          </a:p>
          <a:p>
            <a:r>
              <a:rPr lang="sv-SE" dirty="0"/>
              <a:t> - Hur skapas elevens individuella studieplan? Hur följs den upp? Vilka är inblandade i detta? </a:t>
            </a:r>
          </a:p>
          <a:p>
            <a:r>
              <a:rPr lang="sv-SE" dirty="0"/>
              <a:t>   Om ni använder er av yrkespaket, hur kan eleven informeras om dessa? </a:t>
            </a:r>
          </a:p>
          <a:p>
            <a:endParaRPr lang="sv-SE" dirty="0"/>
          </a:p>
        </p:txBody>
      </p:sp>
    </p:spTree>
    <p:extLst>
      <p:ext uri="{BB962C8B-B14F-4D97-AF65-F5344CB8AC3E}">
        <p14:creationId xmlns:p14="http://schemas.microsoft.com/office/powerpoint/2010/main" val="3291296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9A3AD3-2B7F-47FA-88ED-578098AA01DE}"/>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6480870E-E6A9-4EE4-83FC-32818E1AD684}"/>
              </a:ext>
            </a:extLst>
          </p:cNvPr>
          <p:cNvSpPr>
            <a:spLocks noGrp="1"/>
          </p:cNvSpPr>
          <p:nvPr>
            <p:ph idx="1"/>
          </p:nvPr>
        </p:nvSpPr>
        <p:spPr/>
        <p:txBody>
          <a:bodyPr/>
          <a:lstStyle/>
          <a:p>
            <a:r>
              <a:rPr lang="sv-SE" dirty="0"/>
              <a:t>3. Övergångar och samverkan </a:t>
            </a:r>
          </a:p>
          <a:p>
            <a:pPr lvl="0"/>
            <a:r>
              <a:rPr lang="sv-SE" dirty="0"/>
              <a:t>Vilka möjliga vägar vidare finns för en elev som har gått ett introduktionsprogram hos er? </a:t>
            </a:r>
          </a:p>
          <a:p>
            <a:pPr lvl="0"/>
            <a:r>
              <a:rPr lang="sv-SE" dirty="0"/>
              <a:t>Kan eleven fullfölja - vid flytt, vid övergång till </a:t>
            </a:r>
            <a:r>
              <a:rPr lang="sv-SE" dirty="0" err="1"/>
              <a:t>komvux</a:t>
            </a:r>
            <a:r>
              <a:rPr lang="sv-SE" dirty="0"/>
              <a:t>…</a:t>
            </a:r>
          </a:p>
          <a:p>
            <a:pPr lvl="0"/>
            <a:r>
              <a:rPr lang="sv-SE" dirty="0"/>
              <a:t>Hur samverkar ni, och med vilka, kring elevens övergångar?</a:t>
            </a:r>
          </a:p>
          <a:p>
            <a:endParaRPr lang="sv-SE" dirty="0"/>
          </a:p>
        </p:txBody>
      </p:sp>
    </p:spTree>
    <p:extLst>
      <p:ext uri="{BB962C8B-B14F-4D97-AF65-F5344CB8AC3E}">
        <p14:creationId xmlns:p14="http://schemas.microsoft.com/office/powerpoint/2010/main" val="4052630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CDEE4B-FB1E-46BC-94F3-B5998A0098A7}"/>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56E0D542-0662-4CCA-8213-F920CE0F8869}"/>
              </a:ext>
            </a:extLst>
          </p:cNvPr>
          <p:cNvSpPr>
            <a:spLocks noGrp="1"/>
          </p:cNvSpPr>
          <p:nvPr>
            <p:ph idx="1"/>
          </p:nvPr>
        </p:nvSpPr>
        <p:spPr/>
        <p:txBody>
          <a:bodyPr/>
          <a:lstStyle/>
          <a:p>
            <a:r>
              <a:rPr lang="sv-SE" dirty="0"/>
              <a:t>4.  Vad kännetecknar en utbildning med kvalitet inom introduktionsprogrammen?</a:t>
            </a:r>
          </a:p>
          <a:p>
            <a:pPr lvl="0"/>
            <a:r>
              <a:rPr lang="sv-SE" dirty="0"/>
              <a:t>Hur följer ni upp elevernas resultat? </a:t>
            </a:r>
          </a:p>
          <a:p>
            <a:pPr lvl="0"/>
            <a:r>
              <a:rPr lang="sv-SE" dirty="0"/>
              <a:t>Om det skulle komma ut en person till er verksamhet och stötta er i processen med att utveckla introduktionsprogrammen – vad skulle ni i så fall vilja att den personen främst stöttade er med? </a:t>
            </a:r>
          </a:p>
          <a:p>
            <a:endParaRPr lang="sv-SE" dirty="0"/>
          </a:p>
        </p:txBody>
      </p:sp>
    </p:spTree>
    <p:extLst>
      <p:ext uri="{BB962C8B-B14F-4D97-AF65-F5344CB8AC3E}">
        <p14:creationId xmlns:p14="http://schemas.microsoft.com/office/powerpoint/2010/main" val="2130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5C8A2AA-31D4-4B72-9A0C-740198B5EDF9}"/>
              </a:ext>
            </a:extLst>
          </p:cNvPr>
          <p:cNvSpPr>
            <a:spLocks noGrp="1"/>
          </p:cNvSpPr>
          <p:nvPr>
            <p:ph type="title"/>
          </p:nvPr>
        </p:nvSpPr>
        <p:spPr/>
        <p:txBody>
          <a:bodyPr/>
          <a:lstStyle/>
          <a:p>
            <a:r>
              <a:rPr lang="sv-SE" dirty="0"/>
              <a:t>Program</a:t>
            </a:r>
          </a:p>
        </p:txBody>
      </p:sp>
      <p:sp>
        <p:nvSpPr>
          <p:cNvPr id="4" name="Platshållare för innehåll 3">
            <a:extLst>
              <a:ext uri="{FF2B5EF4-FFF2-40B4-BE49-F238E27FC236}">
                <a16:creationId xmlns:a16="http://schemas.microsoft.com/office/drawing/2014/main" id="{55419552-1A11-496F-A497-8E301CB051C3}"/>
              </a:ext>
            </a:extLst>
          </p:cNvPr>
          <p:cNvSpPr>
            <a:spLocks noGrp="1"/>
          </p:cNvSpPr>
          <p:nvPr>
            <p:ph idx="1"/>
          </p:nvPr>
        </p:nvSpPr>
        <p:spPr/>
        <p:txBody>
          <a:bodyPr/>
          <a:lstStyle/>
          <a:p>
            <a:pPr marL="0" indent="0">
              <a:buNone/>
            </a:pPr>
            <a:r>
              <a:rPr lang="sv-SE" sz="1400" b="1" dirty="0"/>
              <a:t>09.30­-10.15  Information från Skolverket </a:t>
            </a:r>
            <a:endParaRPr lang="sv-SE" sz="1400" dirty="0"/>
          </a:p>
          <a:p>
            <a:pPr marL="0" indent="0">
              <a:buNone/>
            </a:pPr>
            <a:r>
              <a:rPr lang="sv-SE" sz="1400" b="1" dirty="0"/>
              <a:t>10.15­-12.00  Information från verksamheter</a:t>
            </a:r>
            <a:endParaRPr lang="sv-SE" sz="1400" dirty="0"/>
          </a:p>
          <a:p>
            <a:pPr marL="0" indent="0">
              <a:buNone/>
            </a:pPr>
            <a:r>
              <a:rPr lang="sv-SE" sz="1400" b="1" dirty="0"/>
              <a:t>12.00-13.00  Lunch</a:t>
            </a:r>
            <a:endParaRPr lang="sv-SE" sz="1400" dirty="0"/>
          </a:p>
          <a:p>
            <a:pPr marL="0" indent="0">
              <a:buNone/>
            </a:pPr>
            <a:r>
              <a:rPr lang="sv-SE" sz="1400" b="1" dirty="0"/>
              <a:t>13.00-13.45   Lärlingsliknande former inom introduktionsprogrammen, Statsbidrag </a:t>
            </a:r>
          </a:p>
          <a:p>
            <a:pPr marL="0" indent="0">
              <a:buNone/>
            </a:pPr>
            <a:r>
              <a:rPr lang="sv-SE" sz="1400" b="1" dirty="0"/>
              <a:t>13.45-14.45   Att utveckla introduktionsprogrammen. Kaffe finns från 14.00</a:t>
            </a:r>
            <a:endParaRPr lang="sv-SE" sz="1400" dirty="0"/>
          </a:p>
          <a:p>
            <a:pPr marL="0" indent="0">
              <a:buNone/>
            </a:pPr>
            <a:r>
              <a:rPr lang="sv-SE" sz="1400" b="1" dirty="0"/>
              <a:t>14.45- 15.00 Frågestund, uppsamling</a:t>
            </a:r>
            <a:endParaRPr lang="sv-SE" sz="1400" dirty="0"/>
          </a:p>
          <a:p>
            <a:pPr marL="0" indent="0">
              <a:buNone/>
            </a:pPr>
            <a:r>
              <a:rPr lang="sv-SE" sz="1400" b="1" dirty="0"/>
              <a:t>15.00-15.30  Aktuellt från Skolverket</a:t>
            </a:r>
            <a:endParaRPr lang="sv-SE" sz="1400" dirty="0"/>
          </a:p>
          <a:p>
            <a:pPr marL="0" indent="0">
              <a:buNone/>
            </a:pPr>
            <a:r>
              <a:rPr lang="sv-SE" sz="1400" b="1" dirty="0"/>
              <a:t>15.30 Avslut </a:t>
            </a:r>
            <a:endParaRPr lang="sv-SE" sz="1400" dirty="0"/>
          </a:p>
          <a:p>
            <a:r>
              <a:rPr lang="sv-SE" sz="1400" b="1" dirty="0"/>
              <a:t> </a:t>
            </a:r>
            <a:endParaRPr lang="sv-SE" sz="1400" dirty="0"/>
          </a:p>
          <a:p>
            <a:endParaRPr lang="sv-SE" dirty="0"/>
          </a:p>
        </p:txBody>
      </p:sp>
    </p:spTree>
    <p:extLst>
      <p:ext uri="{BB962C8B-B14F-4D97-AF65-F5344CB8AC3E}">
        <p14:creationId xmlns:p14="http://schemas.microsoft.com/office/powerpoint/2010/main" val="3867903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pPr algn="ctr"/>
            <a:r>
              <a:rPr lang="sv-SE" dirty="0"/>
              <a:t>Nationella yrkespaket för gymnasieskolans introduktionsprogram</a:t>
            </a:r>
            <a:br>
              <a:rPr lang="sv-SE" dirty="0"/>
            </a:br>
            <a:r>
              <a:rPr lang="sv-SE" dirty="0"/>
              <a:t>och inom </a:t>
            </a:r>
            <a:r>
              <a:rPr lang="sv-SE" dirty="0" err="1"/>
              <a:t>komvux</a:t>
            </a:r>
            <a:endParaRPr lang="sv-SE" dirty="0"/>
          </a:p>
        </p:txBody>
      </p:sp>
    </p:spTree>
    <p:extLst>
      <p:ext uri="{BB962C8B-B14F-4D97-AF65-F5344CB8AC3E}">
        <p14:creationId xmlns:p14="http://schemas.microsoft.com/office/powerpoint/2010/main" val="3794491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t>Vad är ett yrkespaket?</a:t>
            </a:r>
          </a:p>
        </p:txBody>
      </p:sp>
      <p:sp>
        <p:nvSpPr>
          <p:cNvPr id="6" name="Platshållare för innehåll 5"/>
          <p:cNvSpPr>
            <a:spLocks noGrp="1"/>
          </p:cNvSpPr>
          <p:nvPr>
            <p:ph idx="1"/>
          </p:nvPr>
        </p:nvSpPr>
        <p:spPr/>
        <p:txBody>
          <a:bodyPr/>
          <a:lstStyle/>
          <a:p>
            <a:r>
              <a:rPr lang="sv-SE" dirty="0"/>
              <a:t>Kan erbjudas inom gymnasieskolans introduktionsprogram samt vuxenutbildningen</a:t>
            </a:r>
          </a:p>
          <a:p>
            <a:r>
              <a:rPr lang="sv-SE" dirty="0"/>
              <a:t>Kombination av gymnasiala yrkeskurser som matchar de kompetenskrav som arbetsmarknaden ställer för att kunna anställa. </a:t>
            </a:r>
          </a:p>
          <a:p>
            <a:r>
              <a:rPr lang="sv-SE" dirty="0"/>
              <a:t>Påbyggnadsbara - Kan ligga till grund för vidare studier </a:t>
            </a:r>
          </a:p>
        </p:txBody>
      </p:sp>
    </p:spTree>
    <p:extLst>
      <p:ext uri="{BB962C8B-B14F-4D97-AF65-F5344CB8AC3E}">
        <p14:creationId xmlns:p14="http://schemas.microsoft.com/office/powerpoint/2010/main" val="446601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87E04D-4CF2-42D7-9D59-19705F38C3B8}"/>
              </a:ext>
            </a:extLst>
          </p:cNvPr>
          <p:cNvSpPr>
            <a:spLocks noGrp="1"/>
          </p:cNvSpPr>
          <p:nvPr>
            <p:ph type="title"/>
          </p:nvPr>
        </p:nvSpPr>
        <p:spPr/>
        <p:txBody>
          <a:bodyPr/>
          <a:lstStyle/>
          <a:p>
            <a:r>
              <a:rPr lang="sv-SE" dirty="0"/>
              <a:t>Varför yrkespaket?</a:t>
            </a:r>
          </a:p>
        </p:txBody>
      </p:sp>
      <p:sp>
        <p:nvSpPr>
          <p:cNvPr id="3" name="Platshållare för innehåll 2">
            <a:extLst>
              <a:ext uri="{FF2B5EF4-FFF2-40B4-BE49-F238E27FC236}">
                <a16:creationId xmlns:a16="http://schemas.microsoft.com/office/drawing/2014/main" id="{E3FDDB7B-3185-4412-9B46-B0C1CC28EFD1}"/>
              </a:ext>
            </a:extLst>
          </p:cNvPr>
          <p:cNvSpPr>
            <a:spLocks noGrp="1"/>
          </p:cNvSpPr>
          <p:nvPr>
            <p:ph idx="1"/>
          </p:nvPr>
        </p:nvSpPr>
        <p:spPr/>
        <p:txBody>
          <a:bodyPr/>
          <a:lstStyle/>
          <a:p>
            <a:r>
              <a:rPr lang="sv-SE" dirty="0"/>
              <a:t>Matchning, kompetensförsörjning</a:t>
            </a:r>
          </a:p>
          <a:p>
            <a:r>
              <a:rPr lang="sv-SE" dirty="0"/>
              <a:t>Möjlighet komma ut i arbetslivet</a:t>
            </a:r>
          </a:p>
          <a:p>
            <a:r>
              <a:rPr lang="sv-SE" dirty="0"/>
              <a:t>Motivation</a:t>
            </a:r>
          </a:p>
          <a:p>
            <a:r>
              <a:rPr lang="sv-SE" dirty="0"/>
              <a:t>Likvärdighet</a:t>
            </a:r>
          </a:p>
          <a:p>
            <a:endParaRPr lang="sv-SE" dirty="0"/>
          </a:p>
        </p:txBody>
      </p:sp>
    </p:spTree>
    <p:extLst>
      <p:ext uri="{BB962C8B-B14F-4D97-AF65-F5344CB8AC3E}">
        <p14:creationId xmlns:p14="http://schemas.microsoft.com/office/powerpoint/2010/main" val="2935112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181A98-7E93-428D-8733-BAA437168FD7}"/>
              </a:ext>
            </a:extLst>
          </p:cNvPr>
          <p:cNvSpPr>
            <a:spLocks noGrp="1"/>
          </p:cNvSpPr>
          <p:nvPr>
            <p:ph type="title"/>
          </p:nvPr>
        </p:nvSpPr>
        <p:spPr/>
        <p:txBody>
          <a:bodyPr/>
          <a:lstStyle/>
          <a:p>
            <a:r>
              <a:rPr lang="sv-SE" dirty="0"/>
              <a:t>Måste man ha yrkespaket?</a:t>
            </a:r>
          </a:p>
        </p:txBody>
      </p:sp>
      <p:sp>
        <p:nvSpPr>
          <p:cNvPr id="3" name="Platshållare för innehåll 2">
            <a:extLst>
              <a:ext uri="{FF2B5EF4-FFF2-40B4-BE49-F238E27FC236}">
                <a16:creationId xmlns:a16="http://schemas.microsoft.com/office/drawing/2014/main" id="{597807A5-42A4-4342-92B2-BC225FE4E005}"/>
              </a:ext>
            </a:extLst>
          </p:cNvPr>
          <p:cNvSpPr>
            <a:spLocks noGrp="1"/>
          </p:cNvSpPr>
          <p:nvPr>
            <p:ph idx="1"/>
          </p:nvPr>
        </p:nvSpPr>
        <p:spPr/>
        <p:txBody>
          <a:bodyPr/>
          <a:lstStyle/>
          <a:p>
            <a:r>
              <a:rPr lang="sv-SE" dirty="0"/>
              <a:t>Huvudman beslutar</a:t>
            </a:r>
          </a:p>
          <a:p>
            <a:r>
              <a:rPr lang="sv-SE" dirty="0"/>
              <a:t>Huvudmän som genomför yrkesutbildning kan välja om och hur de ska använda förslagen. </a:t>
            </a:r>
          </a:p>
          <a:p>
            <a:r>
              <a:rPr lang="sv-SE" dirty="0"/>
              <a:t>Individuella lösningar fortfarande möjliga.</a:t>
            </a:r>
          </a:p>
        </p:txBody>
      </p:sp>
    </p:spTree>
    <p:extLst>
      <p:ext uri="{BB962C8B-B14F-4D97-AF65-F5344CB8AC3E}">
        <p14:creationId xmlns:p14="http://schemas.microsoft.com/office/powerpoint/2010/main" val="3963496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9055A9-E816-455F-8B2E-2127D938FCFD}"/>
              </a:ext>
            </a:extLst>
          </p:cNvPr>
          <p:cNvSpPr>
            <a:spLocks noGrp="1"/>
          </p:cNvSpPr>
          <p:nvPr>
            <p:ph type="title"/>
          </p:nvPr>
        </p:nvSpPr>
        <p:spPr/>
        <p:txBody>
          <a:bodyPr/>
          <a:lstStyle/>
          <a:p>
            <a:r>
              <a:rPr lang="sv-SE" dirty="0"/>
              <a:t>Introduktionsprogrammen</a:t>
            </a:r>
          </a:p>
        </p:txBody>
      </p:sp>
      <p:sp>
        <p:nvSpPr>
          <p:cNvPr id="3" name="Platshållare för innehåll 2">
            <a:extLst>
              <a:ext uri="{FF2B5EF4-FFF2-40B4-BE49-F238E27FC236}">
                <a16:creationId xmlns:a16="http://schemas.microsoft.com/office/drawing/2014/main" id="{4F4C2D84-01B7-4C96-8FAF-2645392D4CEE}"/>
              </a:ext>
            </a:extLst>
          </p:cNvPr>
          <p:cNvSpPr>
            <a:spLocks noGrp="1"/>
          </p:cNvSpPr>
          <p:nvPr>
            <p:ph idx="1"/>
          </p:nvPr>
        </p:nvSpPr>
        <p:spPr/>
        <p:txBody>
          <a:bodyPr/>
          <a:lstStyle/>
          <a:p>
            <a:r>
              <a:rPr lang="sv-SE" dirty="0"/>
              <a:t>individuell bedömning av huruvida innehållet är lämpligt för att förbereda eleven för arbetsmarknaden. </a:t>
            </a:r>
          </a:p>
          <a:p>
            <a:r>
              <a:rPr lang="sv-SE" dirty="0"/>
              <a:t>kan med fördel kombineras med grundskoleämnen för att ge möjlighet till behörighet till ett nationellt program.</a:t>
            </a:r>
          </a:p>
          <a:p>
            <a:endParaRPr lang="sv-SE" dirty="0"/>
          </a:p>
          <a:p>
            <a:r>
              <a:rPr lang="sv-SE" dirty="0"/>
              <a:t>kan också, utifrån individens behov, kombineras med gymnasiala kurser utöver de som ingår i yrkespaketet.</a:t>
            </a:r>
          </a:p>
        </p:txBody>
      </p:sp>
    </p:spTree>
    <p:extLst>
      <p:ext uri="{BB962C8B-B14F-4D97-AF65-F5344CB8AC3E}">
        <p14:creationId xmlns:p14="http://schemas.microsoft.com/office/powerpoint/2010/main" val="2773655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FB1EF4-A313-4506-9F60-1E7B6DF52D2A}"/>
              </a:ext>
            </a:extLst>
          </p:cNvPr>
          <p:cNvSpPr>
            <a:spLocks noGrp="1"/>
          </p:cNvSpPr>
          <p:nvPr>
            <p:ph type="title"/>
          </p:nvPr>
        </p:nvSpPr>
        <p:spPr/>
        <p:txBody>
          <a:bodyPr/>
          <a:lstStyle/>
          <a:p>
            <a:r>
              <a:rPr lang="sv-SE" dirty="0"/>
              <a:t>Studie- och yrkesvägledning</a:t>
            </a:r>
            <a:br>
              <a:rPr lang="sv-SE" dirty="0"/>
            </a:br>
            <a:r>
              <a:rPr lang="sv-SE" dirty="0"/>
              <a:t>nycklar till…..</a:t>
            </a:r>
          </a:p>
        </p:txBody>
      </p:sp>
      <p:sp>
        <p:nvSpPr>
          <p:cNvPr id="3" name="Platshållare för innehåll 2">
            <a:extLst>
              <a:ext uri="{FF2B5EF4-FFF2-40B4-BE49-F238E27FC236}">
                <a16:creationId xmlns:a16="http://schemas.microsoft.com/office/drawing/2014/main" id="{DDF40B08-67C8-46D0-BFC2-326588CAE7C5}"/>
              </a:ext>
            </a:extLst>
          </p:cNvPr>
          <p:cNvSpPr>
            <a:spLocks noGrp="1"/>
          </p:cNvSpPr>
          <p:nvPr>
            <p:ph idx="1"/>
          </p:nvPr>
        </p:nvSpPr>
        <p:spPr>
          <a:xfrm>
            <a:off x="540001" y="1909011"/>
            <a:ext cx="3905000" cy="3234223"/>
          </a:xfrm>
        </p:spPr>
        <p:txBody>
          <a:bodyPr/>
          <a:lstStyle/>
          <a:p>
            <a:r>
              <a:rPr lang="sv-SE" sz="2000" b="1" dirty="0"/>
              <a:t>väl underbyggda val</a:t>
            </a:r>
          </a:p>
          <a:p>
            <a:endParaRPr lang="sv-SE" sz="2000" b="1" dirty="0"/>
          </a:p>
          <a:p>
            <a:r>
              <a:rPr lang="sv-SE" sz="2000" b="1" dirty="0"/>
              <a:t>vidgade perspektiv till arbetslivet</a:t>
            </a:r>
          </a:p>
          <a:p>
            <a:endParaRPr lang="sv-SE" sz="2000" b="1" dirty="0"/>
          </a:p>
          <a:p>
            <a:r>
              <a:rPr lang="sv-SE" sz="2000" b="1" dirty="0"/>
              <a:t>studiemotivation</a:t>
            </a:r>
          </a:p>
          <a:p>
            <a:endParaRPr lang="sv-SE" sz="2000" b="1" dirty="0"/>
          </a:p>
          <a:p>
            <a:r>
              <a:rPr lang="sv-SE" sz="2000" b="1" dirty="0"/>
              <a:t>språkutveckling</a:t>
            </a:r>
          </a:p>
          <a:p>
            <a:endParaRPr lang="sv-SE" sz="2000" b="1" dirty="0"/>
          </a:p>
          <a:p>
            <a:r>
              <a:rPr lang="sv-SE" sz="2000" b="1" dirty="0"/>
              <a:t>en jämlik arbetsmarknad</a:t>
            </a:r>
          </a:p>
          <a:p>
            <a:endParaRPr lang="sv-SE" sz="2000" b="1" dirty="0"/>
          </a:p>
          <a:p>
            <a:r>
              <a:rPr lang="sv-SE" sz="2000" b="1" dirty="0"/>
              <a:t>att motverka avhopp</a:t>
            </a:r>
          </a:p>
          <a:p>
            <a:endParaRPr lang="sv-SE" dirty="0"/>
          </a:p>
          <a:p>
            <a:endParaRPr lang="sv-SE" dirty="0"/>
          </a:p>
        </p:txBody>
      </p:sp>
      <p:pic>
        <p:nvPicPr>
          <p:cNvPr id="5" name="Platshållare för innehåll 2">
            <a:extLst>
              <a:ext uri="{FF2B5EF4-FFF2-40B4-BE49-F238E27FC236}">
                <a16:creationId xmlns:a16="http://schemas.microsoft.com/office/drawing/2014/main" id="{3C99B3A4-DF40-474F-B055-9578051944BF}"/>
              </a:ext>
            </a:extLst>
          </p:cNvPr>
          <p:cNvPicPr>
            <a:picLocks noGrp="1" noChangeAspect="1"/>
          </p:cNvPicPr>
          <p:nvPr>
            <p:ph idx="10"/>
          </p:nvPr>
        </p:nvPicPr>
        <p:blipFill>
          <a:blip r:embed="rId3"/>
          <a:stretch>
            <a:fillRect/>
          </a:stretch>
        </p:blipFill>
        <p:spPr>
          <a:xfrm>
            <a:off x="4572000" y="2493434"/>
            <a:ext cx="3388136" cy="2165350"/>
          </a:xfrm>
        </p:spPr>
      </p:pic>
    </p:spTree>
    <p:extLst>
      <p:ext uri="{BB962C8B-B14F-4D97-AF65-F5344CB8AC3E}">
        <p14:creationId xmlns:p14="http://schemas.microsoft.com/office/powerpoint/2010/main" val="1504175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5F7EF4-BD70-4F0E-82AF-F5D163F2CA8D}"/>
              </a:ext>
            </a:extLst>
          </p:cNvPr>
          <p:cNvSpPr>
            <a:spLocks noGrp="1"/>
          </p:cNvSpPr>
          <p:nvPr>
            <p:ph type="title"/>
          </p:nvPr>
        </p:nvSpPr>
        <p:spPr>
          <a:xfrm rot="10800000" flipV="1">
            <a:off x="1331376" y="770022"/>
            <a:ext cx="5897696" cy="1246918"/>
          </a:xfrm>
        </p:spPr>
        <p:txBody>
          <a:bodyPr/>
          <a:lstStyle/>
          <a:p>
            <a:r>
              <a:rPr lang="sv-SE" sz="2400" dirty="0"/>
              <a:t>Skolinspektionens granskning –</a:t>
            </a:r>
            <a:br>
              <a:rPr lang="sv-SE" sz="2400" dirty="0"/>
            </a:br>
            <a:r>
              <a:rPr lang="sv-SE" sz="2400" dirty="0"/>
              <a:t>Språkintroduktion i gymnasieskolan</a:t>
            </a:r>
          </a:p>
        </p:txBody>
      </p:sp>
      <p:sp>
        <p:nvSpPr>
          <p:cNvPr id="3" name="Platshållare för innehåll 2">
            <a:extLst>
              <a:ext uri="{FF2B5EF4-FFF2-40B4-BE49-F238E27FC236}">
                <a16:creationId xmlns:a16="http://schemas.microsoft.com/office/drawing/2014/main" id="{C0E26BAB-B584-48C0-A778-637FCAE90E3D}"/>
              </a:ext>
            </a:extLst>
          </p:cNvPr>
          <p:cNvSpPr>
            <a:spLocks noGrp="1"/>
          </p:cNvSpPr>
          <p:nvPr>
            <p:ph idx="1"/>
          </p:nvPr>
        </p:nvSpPr>
        <p:spPr>
          <a:xfrm>
            <a:off x="1338452" y="2095501"/>
            <a:ext cx="6778853" cy="3497890"/>
          </a:xfrm>
        </p:spPr>
        <p:txBody>
          <a:bodyPr/>
          <a:lstStyle/>
          <a:p>
            <a:pPr marL="0" indent="0">
              <a:buNone/>
            </a:pPr>
            <a:endParaRPr lang="sv-SE" sz="1350" dirty="0">
              <a:solidFill>
                <a:schemeClr val="tx1"/>
              </a:solidFill>
            </a:endParaRPr>
          </a:p>
          <a:p>
            <a:pPr marL="0" indent="0">
              <a:buNone/>
            </a:pPr>
            <a:r>
              <a:rPr lang="sv-SE" sz="2400" b="1" dirty="0">
                <a:solidFill>
                  <a:schemeClr val="tx1"/>
                </a:solidFill>
              </a:rPr>
              <a:t>Granskningen pekar på positiva resultat:</a:t>
            </a:r>
          </a:p>
          <a:p>
            <a:r>
              <a:rPr lang="sv-SE" sz="2400" dirty="0">
                <a:solidFill>
                  <a:schemeClr val="tx1"/>
                </a:solidFill>
              </a:rPr>
              <a:t>Viktigt med syv-perspektivet i ett tidigt skede </a:t>
            </a:r>
          </a:p>
          <a:p>
            <a:r>
              <a:rPr lang="sv-SE" sz="2400" dirty="0">
                <a:solidFill>
                  <a:schemeClr val="tx1"/>
                </a:solidFill>
              </a:rPr>
              <a:t>Syv integrerad i undervisningen</a:t>
            </a:r>
          </a:p>
          <a:p>
            <a:r>
              <a:rPr lang="sv-SE" sz="2400" dirty="0">
                <a:solidFill>
                  <a:schemeClr val="tx1"/>
                </a:solidFill>
              </a:rPr>
              <a:t>Samverkan mellan studie – och yrkesvägledare </a:t>
            </a:r>
          </a:p>
          <a:p>
            <a:pPr marL="0" indent="0">
              <a:buNone/>
            </a:pPr>
            <a:r>
              <a:rPr lang="sv-SE" sz="2400" dirty="0">
                <a:solidFill>
                  <a:schemeClr val="tx1"/>
                </a:solidFill>
              </a:rPr>
              <a:t>    och övrig personal</a:t>
            </a:r>
          </a:p>
          <a:p>
            <a:pPr marL="0" indent="0">
              <a:buNone/>
            </a:pPr>
            <a:endParaRPr lang="sv-SE" sz="1350" dirty="0">
              <a:solidFill>
                <a:schemeClr val="tx1"/>
              </a:solidFill>
            </a:endParaRPr>
          </a:p>
          <a:p>
            <a:pPr marL="0" indent="0">
              <a:buNone/>
            </a:pPr>
            <a:r>
              <a:rPr lang="sv-SE" sz="1350" dirty="0">
                <a:solidFill>
                  <a:schemeClr val="tx1"/>
                </a:solidFill>
              </a:rPr>
              <a:t>. </a:t>
            </a:r>
          </a:p>
        </p:txBody>
      </p:sp>
      <p:pic>
        <p:nvPicPr>
          <p:cNvPr id="4" name="Bildobjekt 3">
            <a:extLst>
              <a:ext uri="{FF2B5EF4-FFF2-40B4-BE49-F238E27FC236}">
                <a16:creationId xmlns:a16="http://schemas.microsoft.com/office/drawing/2014/main" id="{413078D2-368A-4414-B873-169FDC32DD39}"/>
              </a:ext>
            </a:extLst>
          </p:cNvPr>
          <p:cNvPicPr>
            <a:picLocks noChangeAspect="1"/>
          </p:cNvPicPr>
          <p:nvPr/>
        </p:nvPicPr>
        <p:blipFill>
          <a:blip r:embed="rId3"/>
          <a:stretch>
            <a:fillRect/>
          </a:stretch>
        </p:blipFill>
        <p:spPr>
          <a:xfrm>
            <a:off x="7355923" y="477414"/>
            <a:ext cx="1788077" cy="2698215"/>
          </a:xfrm>
          <a:prstGeom prst="rect">
            <a:avLst/>
          </a:prstGeom>
        </p:spPr>
      </p:pic>
    </p:spTree>
    <p:extLst>
      <p:ext uri="{BB962C8B-B14F-4D97-AF65-F5344CB8AC3E}">
        <p14:creationId xmlns:p14="http://schemas.microsoft.com/office/powerpoint/2010/main" val="403117838"/>
      </p:ext>
    </p:extLst>
  </p:cSld>
  <p:clrMapOvr>
    <a:masterClrMapping/>
  </p:clrMapOvr>
</p:sld>
</file>

<file path=ppt/theme/theme1.xml><?xml version="1.0" encoding="utf-8"?>
<a:theme xmlns:a="http://schemas.openxmlformats.org/drawingml/2006/main" name="Mallsidor enradig rubrik">
  <a:themeElements>
    <a:clrScheme name="Skolverket 1">
      <a:dk1>
        <a:sysClr val="windowText" lastClr="000000"/>
      </a:dk1>
      <a:lt1>
        <a:sysClr val="window" lastClr="FFFFFF"/>
      </a:lt1>
      <a:dk2>
        <a:srgbClr val="593160"/>
      </a:dk2>
      <a:lt2>
        <a:srgbClr val="FFFFFF"/>
      </a:lt2>
      <a:accent1>
        <a:srgbClr val="73AF55"/>
      </a:accent1>
      <a:accent2>
        <a:srgbClr val="1E9D8B"/>
      </a:accent2>
      <a:accent3>
        <a:srgbClr val="0071B9"/>
      </a:accent3>
      <a:accent4>
        <a:srgbClr val="91785B"/>
      </a:accent4>
      <a:accent5>
        <a:srgbClr val="D47B22"/>
      </a:accent5>
      <a:accent6>
        <a:srgbClr val="C40040"/>
      </a:accent6>
      <a:hlink>
        <a:srgbClr val="000000"/>
      </a:hlink>
      <a:folHlink>
        <a:srgbClr val="00000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llsidor tvåradig rubrik">
  <a:themeElements>
    <a:clrScheme name="Skolverket 1">
      <a:dk1>
        <a:sysClr val="windowText" lastClr="000000"/>
      </a:dk1>
      <a:lt1>
        <a:sysClr val="window" lastClr="FFFFFF"/>
      </a:lt1>
      <a:dk2>
        <a:srgbClr val="593160"/>
      </a:dk2>
      <a:lt2>
        <a:srgbClr val="FFFFFF"/>
      </a:lt2>
      <a:accent1>
        <a:srgbClr val="73AF55"/>
      </a:accent1>
      <a:accent2>
        <a:srgbClr val="1E9D8B"/>
      </a:accent2>
      <a:accent3>
        <a:srgbClr val="0071B9"/>
      </a:accent3>
      <a:accent4>
        <a:srgbClr val="91785B"/>
      </a:accent4>
      <a:accent5>
        <a:srgbClr val="D47B22"/>
      </a:accent5>
      <a:accent6>
        <a:srgbClr val="C40040"/>
      </a:accent6>
      <a:hlink>
        <a:srgbClr val="000000"/>
      </a:hlink>
      <a:folHlink>
        <a:srgbClr val="00000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SkolverketPPT_4_3_150115</Template>
  <TotalTime>243</TotalTime>
  <Words>1268</Words>
  <Application>Microsoft Office PowerPoint</Application>
  <PresentationFormat>Bildspel på skärmen (4:3)</PresentationFormat>
  <Paragraphs>172</Paragraphs>
  <Slides>19</Slides>
  <Notes>8</Notes>
  <HiddenSlides>0</HiddenSlides>
  <MMClips>0</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19</vt:i4>
      </vt:variant>
    </vt:vector>
  </HeadingPairs>
  <TitlesOfParts>
    <vt:vector size="24" baseType="lpstr">
      <vt:lpstr>Arial</vt:lpstr>
      <vt:lpstr>Calibri</vt:lpstr>
      <vt:lpstr>Lucida Grande</vt:lpstr>
      <vt:lpstr>Mallsidor enradig rubrik</vt:lpstr>
      <vt:lpstr>Mallsidor tvåradig rubrik</vt:lpstr>
      <vt:lpstr>Att utveckla introduktionsprogrammen</vt:lpstr>
      <vt:lpstr>Program</vt:lpstr>
      <vt:lpstr>Nationella yrkespaket för gymnasieskolans introduktionsprogram och inom komvux</vt:lpstr>
      <vt:lpstr>Vad är ett yrkespaket?</vt:lpstr>
      <vt:lpstr>Varför yrkespaket?</vt:lpstr>
      <vt:lpstr>Måste man ha yrkespaket?</vt:lpstr>
      <vt:lpstr>Introduktionsprogrammen</vt:lpstr>
      <vt:lpstr>Studie- och yrkesvägledning nycklar till…..</vt:lpstr>
      <vt:lpstr>Skolinspektionens granskning – Språkintroduktion i gymnasieskolan</vt:lpstr>
      <vt:lpstr>Gymnasieintyg</vt:lpstr>
      <vt:lpstr>Utdrag ur betygskatalogen</vt:lpstr>
      <vt:lpstr>Existerande paket 2018</vt:lpstr>
      <vt:lpstr>…några till</vt:lpstr>
      <vt:lpstr>Några exempel</vt:lpstr>
      <vt:lpstr>Aktuellt från Skolverket…</vt:lpstr>
      <vt:lpstr>Frågeställningar: </vt:lpstr>
      <vt:lpstr>PowerPoint-presentation</vt:lpstr>
      <vt:lpstr>PowerPoint-presentation</vt:lpstr>
      <vt:lpstr>PowerPoint-presentation</vt:lpstr>
    </vt:vector>
  </TitlesOfParts>
  <Company>AB Typoform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Nationella yrkespaket för gymnasieskolans introduktionsprogram och inom komvux</dc:title>
  <dc:creator>Sylvia Lindqvist</dc:creator>
  <cp:lastModifiedBy>Sylvia Lindqvist</cp:lastModifiedBy>
  <cp:revision>43</cp:revision>
  <cp:lastPrinted>2018-08-31T08:18:20Z</cp:lastPrinted>
  <dcterms:created xsi:type="dcterms:W3CDTF">2018-03-18T17:58:49Z</dcterms:created>
  <dcterms:modified xsi:type="dcterms:W3CDTF">2018-09-05T14:39:57Z</dcterms:modified>
</cp:coreProperties>
</file>