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0" r:id="rId5"/>
  </p:sldMasterIdLst>
  <p:notesMasterIdLst>
    <p:notesMasterId r:id="rId44"/>
  </p:notesMasterIdLst>
  <p:sldIdLst>
    <p:sldId id="259" r:id="rId6"/>
    <p:sldId id="295" r:id="rId7"/>
    <p:sldId id="351" r:id="rId8"/>
    <p:sldId id="302" r:id="rId9"/>
    <p:sldId id="297" r:id="rId10"/>
    <p:sldId id="303" r:id="rId11"/>
    <p:sldId id="265" r:id="rId12"/>
    <p:sldId id="266" r:id="rId13"/>
    <p:sldId id="289" r:id="rId14"/>
    <p:sldId id="353" r:id="rId15"/>
    <p:sldId id="352" r:id="rId16"/>
    <p:sldId id="313" r:id="rId17"/>
    <p:sldId id="305" r:id="rId18"/>
    <p:sldId id="307" r:id="rId19"/>
    <p:sldId id="306" r:id="rId20"/>
    <p:sldId id="308" r:id="rId21"/>
    <p:sldId id="274" r:id="rId22"/>
    <p:sldId id="291" r:id="rId23"/>
    <p:sldId id="276" r:id="rId24"/>
    <p:sldId id="277" r:id="rId25"/>
    <p:sldId id="309" r:id="rId26"/>
    <p:sldId id="310" r:id="rId27"/>
    <p:sldId id="311" r:id="rId28"/>
    <p:sldId id="312" r:id="rId29"/>
    <p:sldId id="338" r:id="rId30"/>
    <p:sldId id="339" r:id="rId31"/>
    <p:sldId id="340" r:id="rId32"/>
    <p:sldId id="341" r:id="rId33"/>
    <p:sldId id="342" r:id="rId34"/>
    <p:sldId id="343" r:id="rId35"/>
    <p:sldId id="350" r:id="rId36"/>
    <p:sldId id="344" r:id="rId37"/>
    <p:sldId id="325" r:id="rId38"/>
    <p:sldId id="345" r:id="rId39"/>
    <p:sldId id="346" r:id="rId40"/>
    <p:sldId id="347" r:id="rId41"/>
    <p:sldId id="348" r:id="rId42"/>
    <p:sldId id="349" r:id="rId43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A00"/>
    <a:srgbClr val="DBF27E"/>
    <a:srgbClr val="C3F000"/>
    <a:srgbClr val="DCFF00"/>
    <a:srgbClr val="F1F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5680" autoAdjust="0"/>
  </p:normalViewPr>
  <p:slideViewPr>
    <p:cSldViewPr>
      <p:cViewPr varScale="1">
        <p:scale>
          <a:sx n="97" d="100"/>
          <a:sy n="97" d="100"/>
        </p:scale>
        <p:origin x="20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6A4D7-A96C-47AA-A540-B8E0E9E73F8D}" type="doc">
      <dgm:prSet loTypeId="urn:microsoft.com/office/officeart/2005/8/layout/hierarchy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sv-SE"/>
        </a:p>
      </dgm:t>
    </dgm:pt>
    <dgm:pt modelId="{1BF6C626-7B65-4094-B2C9-B20AF597E44E}">
      <dgm:prSet phldrT="[Text]" custT="1"/>
      <dgm:spPr>
        <a:solidFill>
          <a:srgbClr val="B9E600">
            <a:alpha val="58824"/>
          </a:srgbClr>
        </a:solidFill>
      </dgm:spPr>
      <dgm:t>
        <a:bodyPr/>
        <a:lstStyle/>
        <a:p>
          <a:r>
            <a:rPr lang="sv-SE" sz="3400" dirty="0"/>
            <a:t>Högskoleförberedande minst </a:t>
          </a:r>
          <a:r>
            <a:rPr lang="sv-SE" sz="2800" b="1" dirty="0"/>
            <a:t>12</a:t>
          </a:r>
          <a:r>
            <a:rPr lang="sv-SE" sz="3400" dirty="0"/>
            <a:t> ämnen godkända</a:t>
          </a:r>
        </a:p>
      </dgm:t>
    </dgm:pt>
    <dgm:pt modelId="{9699488B-11BD-40DE-AAA0-DE6E402FDB30}" type="parTrans" cxnId="{2999194C-C3D3-46A3-B1F2-1AA7351F18F3}">
      <dgm:prSet/>
      <dgm:spPr/>
      <dgm:t>
        <a:bodyPr/>
        <a:lstStyle/>
        <a:p>
          <a:endParaRPr lang="sv-SE"/>
        </a:p>
      </dgm:t>
    </dgm:pt>
    <dgm:pt modelId="{560BB5D0-B152-423C-A59B-339927DDB84C}" type="sibTrans" cxnId="{2999194C-C3D3-46A3-B1F2-1AA7351F18F3}">
      <dgm:prSet/>
      <dgm:spPr/>
      <dgm:t>
        <a:bodyPr/>
        <a:lstStyle/>
        <a:p>
          <a:endParaRPr lang="sv-SE"/>
        </a:p>
      </dgm:t>
    </dgm:pt>
    <dgm:pt modelId="{675BE958-A241-4336-B2C2-A9F13029DD9F}">
      <dgm:prSet phldrT="[Text]" custT="1"/>
      <dgm:spPr>
        <a:solidFill>
          <a:srgbClr val="B9E600">
            <a:alpha val="58824"/>
          </a:srgbClr>
        </a:solidFill>
      </dgm:spPr>
      <dgm:t>
        <a:bodyPr/>
        <a:lstStyle/>
        <a:p>
          <a:r>
            <a:rPr lang="sv-SE" sz="2400" dirty="0"/>
            <a:t>Varav Svenska + Engelska + Matematik</a:t>
          </a:r>
        </a:p>
      </dgm:t>
    </dgm:pt>
    <dgm:pt modelId="{835C74BD-54DE-4C4F-A557-76CBCF251EDE}" type="parTrans" cxnId="{44719BEC-ACC8-4A5E-945B-9182F6068539}">
      <dgm:prSet/>
      <dgm:spPr/>
      <dgm:t>
        <a:bodyPr/>
        <a:lstStyle/>
        <a:p>
          <a:endParaRPr lang="sv-SE"/>
        </a:p>
      </dgm:t>
    </dgm:pt>
    <dgm:pt modelId="{8F77C971-FA3F-4E23-917C-10B74CA02164}" type="sibTrans" cxnId="{44719BEC-ACC8-4A5E-945B-9182F6068539}">
      <dgm:prSet/>
      <dgm:spPr/>
      <dgm:t>
        <a:bodyPr/>
        <a:lstStyle/>
        <a:p>
          <a:endParaRPr lang="sv-SE"/>
        </a:p>
      </dgm:t>
    </dgm:pt>
    <dgm:pt modelId="{042D1C17-3DC5-453F-B0A5-F41880B91078}">
      <dgm:prSet phldrT="[Text]"/>
      <dgm:spPr>
        <a:solidFill>
          <a:srgbClr val="B9E600">
            <a:alpha val="58824"/>
          </a:srgbClr>
        </a:solidFill>
      </dgm:spPr>
      <dgm:t>
        <a:bodyPr anchor="t"/>
        <a:lstStyle/>
        <a:p>
          <a:pPr algn="ctr"/>
          <a:r>
            <a:rPr lang="sv-SE" dirty="0"/>
            <a:t>NA + TE </a:t>
          </a:r>
        </a:p>
        <a:p>
          <a:pPr algn="ctr"/>
          <a:r>
            <a:rPr lang="sv-SE" dirty="0"/>
            <a:t>Fysik </a:t>
          </a:r>
          <a:br>
            <a:rPr lang="sv-SE" dirty="0"/>
          </a:br>
          <a:r>
            <a:rPr lang="sv-SE" dirty="0"/>
            <a:t>Kemi </a:t>
          </a:r>
          <a:br>
            <a:rPr lang="sv-SE" dirty="0"/>
          </a:br>
          <a:r>
            <a:rPr lang="sv-SE" dirty="0"/>
            <a:t>Biologi </a:t>
          </a:r>
        </a:p>
        <a:p>
          <a:pPr algn="ctr"/>
          <a:r>
            <a:rPr lang="sv-SE" dirty="0"/>
            <a:t>+ 6 ämnen</a:t>
          </a:r>
        </a:p>
      </dgm:t>
    </dgm:pt>
    <dgm:pt modelId="{71502882-1B49-49F5-9CD2-960B6B955584}" type="parTrans" cxnId="{82269786-20DD-47ED-A9B9-7BD197FC7A0F}">
      <dgm:prSet/>
      <dgm:spPr/>
      <dgm:t>
        <a:bodyPr/>
        <a:lstStyle/>
        <a:p>
          <a:endParaRPr lang="sv-SE"/>
        </a:p>
      </dgm:t>
    </dgm:pt>
    <dgm:pt modelId="{DBA1DE1F-93B7-425D-BF0E-8551B3874729}" type="sibTrans" cxnId="{82269786-20DD-47ED-A9B9-7BD197FC7A0F}">
      <dgm:prSet/>
      <dgm:spPr/>
      <dgm:t>
        <a:bodyPr/>
        <a:lstStyle/>
        <a:p>
          <a:endParaRPr lang="sv-SE"/>
        </a:p>
      </dgm:t>
    </dgm:pt>
    <dgm:pt modelId="{2F73BAD0-148A-4EEA-B4A3-71759734CAD5}">
      <dgm:prSet phldrT="[Text]"/>
      <dgm:spPr>
        <a:solidFill>
          <a:srgbClr val="B9E600">
            <a:alpha val="58824"/>
          </a:srgbClr>
        </a:solidFill>
      </dgm:spPr>
      <dgm:t>
        <a:bodyPr anchor="t"/>
        <a:lstStyle/>
        <a:p>
          <a:pPr algn="ctr"/>
          <a:r>
            <a:rPr lang="sv-SE" dirty="0"/>
            <a:t>SA+EK+HU Historia Samhällskunskap Geografi </a:t>
          </a:r>
          <a:br>
            <a:rPr lang="sv-SE" dirty="0"/>
          </a:br>
          <a:r>
            <a:rPr lang="sv-SE" dirty="0"/>
            <a:t>Religion </a:t>
          </a:r>
          <a:br>
            <a:rPr lang="sv-SE" dirty="0"/>
          </a:br>
          <a:r>
            <a:rPr lang="sv-SE" dirty="0"/>
            <a:t>+ 5 ämnen</a:t>
          </a:r>
        </a:p>
      </dgm:t>
    </dgm:pt>
    <dgm:pt modelId="{F748C7FE-9B8E-4EA0-AB9C-F65E407C7139}" type="parTrans" cxnId="{85499742-AA19-41C1-9CFF-C0546D687C3B}">
      <dgm:prSet/>
      <dgm:spPr/>
      <dgm:t>
        <a:bodyPr/>
        <a:lstStyle/>
        <a:p>
          <a:endParaRPr lang="sv-SE"/>
        </a:p>
      </dgm:t>
    </dgm:pt>
    <dgm:pt modelId="{C7331E2C-1A85-4A1B-8ED0-9635E4E23A1D}" type="sibTrans" cxnId="{85499742-AA19-41C1-9CFF-C0546D687C3B}">
      <dgm:prSet/>
      <dgm:spPr/>
      <dgm:t>
        <a:bodyPr/>
        <a:lstStyle/>
        <a:p>
          <a:endParaRPr lang="sv-SE"/>
        </a:p>
      </dgm:t>
    </dgm:pt>
    <dgm:pt modelId="{33991472-4BDC-4891-8474-C282BACCEF6F}">
      <dgm:prSet phldrT="[Text]"/>
      <dgm:spPr>
        <a:solidFill>
          <a:srgbClr val="B9E600">
            <a:alpha val="58824"/>
          </a:srgbClr>
        </a:solidFill>
      </dgm:spPr>
      <dgm:t>
        <a:bodyPr anchor="t"/>
        <a:lstStyle/>
        <a:p>
          <a:pPr algn="ctr"/>
          <a:r>
            <a:rPr lang="sv-SE" dirty="0"/>
            <a:t>ES </a:t>
          </a:r>
          <a:br>
            <a:rPr lang="sv-SE" dirty="0"/>
          </a:br>
          <a:r>
            <a:rPr lang="sv-SE" dirty="0"/>
            <a:t>+ 9 ämnen (arbetsprov)</a:t>
          </a:r>
        </a:p>
      </dgm:t>
    </dgm:pt>
    <dgm:pt modelId="{4ACEFBA6-9970-4EB9-8155-E7AD7EBBFDC6}" type="parTrans" cxnId="{C2FAB0F6-C631-4F72-9608-5621788C59D3}">
      <dgm:prSet/>
      <dgm:spPr/>
      <dgm:t>
        <a:bodyPr/>
        <a:lstStyle/>
        <a:p>
          <a:endParaRPr lang="sv-SE"/>
        </a:p>
      </dgm:t>
    </dgm:pt>
    <dgm:pt modelId="{C4DFC829-2A2A-41C7-8422-AD61157A0183}" type="sibTrans" cxnId="{C2FAB0F6-C631-4F72-9608-5621788C59D3}">
      <dgm:prSet/>
      <dgm:spPr/>
      <dgm:t>
        <a:bodyPr/>
        <a:lstStyle/>
        <a:p>
          <a:endParaRPr lang="sv-SE"/>
        </a:p>
      </dgm:t>
    </dgm:pt>
    <dgm:pt modelId="{F983F51F-FFF9-4A3F-9983-4CEDFE3E18D3}" type="pres">
      <dgm:prSet presAssocID="{8046A4D7-A96C-47AA-A540-B8E0E9E73F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7CFD98-BA4E-4A8F-9456-FDEF41A2DFE7}" type="pres">
      <dgm:prSet presAssocID="{1BF6C626-7B65-4094-B2C9-B20AF597E44E}" presName="vertOne" presStyleCnt="0"/>
      <dgm:spPr/>
    </dgm:pt>
    <dgm:pt modelId="{08FDCB22-7161-4FC8-9D04-F7337B8541EA}" type="pres">
      <dgm:prSet presAssocID="{1BF6C626-7B65-4094-B2C9-B20AF597E44E}" presName="txOne" presStyleLbl="node0" presStyleIdx="0" presStyleCnt="1" custLinFactNeighborY="25996">
        <dgm:presLayoutVars>
          <dgm:chPref val="3"/>
        </dgm:presLayoutVars>
      </dgm:prSet>
      <dgm:spPr/>
    </dgm:pt>
    <dgm:pt modelId="{C1F2D2C4-004C-4AE2-926B-2D7AEEEE66F2}" type="pres">
      <dgm:prSet presAssocID="{1BF6C626-7B65-4094-B2C9-B20AF597E44E}" presName="parTransOne" presStyleCnt="0"/>
      <dgm:spPr/>
    </dgm:pt>
    <dgm:pt modelId="{025F6FB8-818E-43DD-AB0D-570873FD10AC}" type="pres">
      <dgm:prSet presAssocID="{1BF6C626-7B65-4094-B2C9-B20AF597E44E}" presName="horzOne" presStyleCnt="0"/>
      <dgm:spPr/>
    </dgm:pt>
    <dgm:pt modelId="{F7736F14-6D39-4AA0-980D-DC1894145BE9}" type="pres">
      <dgm:prSet presAssocID="{675BE958-A241-4336-B2C2-A9F13029DD9F}" presName="vertTwo" presStyleCnt="0"/>
      <dgm:spPr/>
    </dgm:pt>
    <dgm:pt modelId="{2F4E560D-F7A4-4836-B855-3F1AA6F877E6}" type="pres">
      <dgm:prSet presAssocID="{675BE958-A241-4336-B2C2-A9F13029DD9F}" presName="txTwo" presStyleLbl="node2" presStyleIdx="0" presStyleCnt="1" custScaleY="59340" custLinFactNeighborY="25996">
        <dgm:presLayoutVars>
          <dgm:chPref val="3"/>
        </dgm:presLayoutVars>
      </dgm:prSet>
      <dgm:spPr/>
    </dgm:pt>
    <dgm:pt modelId="{7AA50B1F-CEEF-4C22-A3FF-89847AFCB58D}" type="pres">
      <dgm:prSet presAssocID="{675BE958-A241-4336-B2C2-A9F13029DD9F}" presName="parTransTwo" presStyleCnt="0"/>
      <dgm:spPr/>
    </dgm:pt>
    <dgm:pt modelId="{DD6CF820-35CF-41EE-A20D-3F1929B891E9}" type="pres">
      <dgm:prSet presAssocID="{675BE958-A241-4336-B2C2-A9F13029DD9F}" presName="horzTwo" presStyleCnt="0"/>
      <dgm:spPr/>
    </dgm:pt>
    <dgm:pt modelId="{B132C300-A14E-428B-A281-F638B37E8B44}" type="pres">
      <dgm:prSet presAssocID="{042D1C17-3DC5-453F-B0A5-F41880B91078}" presName="vertThree" presStyleCnt="0"/>
      <dgm:spPr/>
    </dgm:pt>
    <dgm:pt modelId="{70395F63-38E4-41A5-A6B5-8E98409DE946}" type="pres">
      <dgm:prSet presAssocID="{042D1C17-3DC5-453F-B0A5-F41880B91078}" presName="txThree" presStyleLbl="node3" presStyleIdx="0" presStyleCnt="3" custLinFactNeighborY="2184">
        <dgm:presLayoutVars>
          <dgm:chPref val="3"/>
        </dgm:presLayoutVars>
      </dgm:prSet>
      <dgm:spPr/>
    </dgm:pt>
    <dgm:pt modelId="{83C4754C-57DE-4B63-9C4D-3FC52A0475F4}" type="pres">
      <dgm:prSet presAssocID="{042D1C17-3DC5-453F-B0A5-F41880B91078}" presName="horzThree" presStyleCnt="0"/>
      <dgm:spPr/>
    </dgm:pt>
    <dgm:pt modelId="{5BAA1A5A-27CF-4873-84C0-728F6D1F9AB6}" type="pres">
      <dgm:prSet presAssocID="{DBA1DE1F-93B7-425D-BF0E-8551B3874729}" presName="sibSpaceThree" presStyleCnt="0"/>
      <dgm:spPr/>
    </dgm:pt>
    <dgm:pt modelId="{92E3E97D-16F3-48E3-8668-FEF6F5E096E9}" type="pres">
      <dgm:prSet presAssocID="{2F73BAD0-148A-4EEA-B4A3-71759734CAD5}" presName="vertThree" presStyleCnt="0"/>
      <dgm:spPr/>
    </dgm:pt>
    <dgm:pt modelId="{38DE6036-F9DA-4653-A783-08FCBD270991}" type="pres">
      <dgm:prSet presAssocID="{2F73BAD0-148A-4EEA-B4A3-71759734CAD5}" presName="txThree" presStyleLbl="node3" presStyleIdx="1" presStyleCnt="3" custLinFactNeighborY="2184">
        <dgm:presLayoutVars>
          <dgm:chPref val="3"/>
        </dgm:presLayoutVars>
      </dgm:prSet>
      <dgm:spPr/>
    </dgm:pt>
    <dgm:pt modelId="{9296972C-DB24-433E-A522-5F70E8A9AEA8}" type="pres">
      <dgm:prSet presAssocID="{2F73BAD0-148A-4EEA-B4A3-71759734CAD5}" presName="horzThree" presStyleCnt="0"/>
      <dgm:spPr/>
    </dgm:pt>
    <dgm:pt modelId="{28D77E8E-F1D9-4A0A-8CA4-6E612BF24B1E}" type="pres">
      <dgm:prSet presAssocID="{C7331E2C-1A85-4A1B-8ED0-9635E4E23A1D}" presName="sibSpaceThree" presStyleCnt="0"/>
      <dgm:spPr/>
    </dgm:pt>
    <dgm:pt modelId="{755ACDF3-AC34-4552-ABFB-8B80786E46A0}" type="pres">
      <dgm:prSet presAssocID="{33991472-4BDC-4891-8474-C282BACCEF6F}" presName="vertThree" presStyleCnt="0"/>
      <dgm:spPr/>
    </dgm:pt>
    <dgm:pt modelId="{A9DC19C4-F0DD-4643-A21C-C755872D2776}" type="pres">
      <dgm:prSet presAssocID="{33991472-4BDC-4891-8474-C282BACCEF6F}" presName="txThree" presStyleLbl="node3" presStyleIdx="2" presStyleCnt="3">
        <dgm:presLayoutVars>
          <dgm:chPref val="3"/>
        </dgm:presLayoutVars>
      </dgm:prSet>
      <dgm:spPr/>
    </dgm:pt>
    <dgm:pt modelId="{8404FCCD-44D2-4688-B3F7-A32DEC025629}" type="pres">
      <dgm:prSet presAssocID="{33991472-4BDC-4891-8474-C282BACCEF6F}" presName="horzThree" presStyleCnt="0"/>
      <dgm:spPr/>
    </dgm:pt>
  </dgm:ptLst>
  <dgm:cxnLst>
    <dgm:cxn modelId="{494E4E18-4616-4FFC-9247-023E31523AC6}" type="presOf" srcId="{1BF6C626-7B65-4094-B2C9-B20AF597E44E}" destId="{08FDCB22-7161-4FC8-9D04-F7337B8541EA}" srcOrd="0" destOrd="0" presId="urn:microsoft.com/office/officeart/2005/8/layout/hierarchy4"/>
    <dgm:cxn modelId="{85499742-AA19-41C1-9CFF-C0546D687C3B}" srcId="{675BE958-A241-4336-B2C2-A9F13029DD9F}" destId="{2F73BAD0-148A-4EEA-B4A3-71759734CAD5}" srcOrd="1" destOrd="0" parTransId="{F748C7FE-9B8E-4EA0-AB9C-F65E407C7139}" sibTransId="{C7331E2C-1A85-4A1B-8ED0-9635E4E23A1D}"/>
    <dgm:cxn modelId="{2999194C-C3D3-46A3-B1F2-1AA7351F18F3}" srcId="{8046A4D7-A96C-47AA-A540-B8E0E9E73F8D}" destId="{1BF6C626-7B65-4094-B2C9-B20AF597E44E}" srcOrd="0" destOrd="0" parTransId="{9699488B-11BD-40DE-AAA0-DE6E402FDB30}" sibTransId="{560BB5D0-B152-423C-A59B-339927DDB84C}"/>
    <dgm:cxn modelId="{3402F27B-C5A1-41E2-8536-F348ECCC6701}" type="presOf" srcId="{33991472-4BDC-4891-8474-C282BACCEF6F}" destId="{A9DC19C4-F0DD-4643-A21C-C755872D2776}" srcOrd="0" destOrd="0" presId="urn:microsoft.com/office/officeart/2005/8/layout/hierarchy4"/>
    <dgm:cxn modelId="{F050807C-F3F1-4F99-8F48-023EECEF08DB}" type="presOf" srcId="{8046A4D7-A96C-47AA-A540-B8E0E9E73F8D}" destId="{F983F51F-FFF9-4A3F-9983-4CEDFE3E18D3}" srcOrd="0" destOrd="0" presId="urn:microsoft.com/office/officeart/2005/8/layout/hierarchy4"/>
    <dgm:cxn modelId="{82269786-20DD-47ED-A9B9-7BD197FC7A0F}" srcId="{675BE958-A241-4336-B2C2-A9F13029DD9F}" destId="{042D1C17-3DC5-453F-B0A5-F41880B91078}" srcOrd="0" destOrd="0" parTransId="{71502882-1B49-49F5-9CD2-960B6B955584}" sibTransId="{DBA1DE1F-93B7-425D-BF0E-8551B3874729}"/>
    <dgm:cxn modelId="{C6422A96-F9EB-4A81-A575-71CCE35B9149}" type="presOf" srcId="{675BE958-A241-4336-B2C2-A9F13029DD9F}" destId="{2F4E560D-F7A4-4836-B855-3F1AA6F877E6}" srcOrd="0" destOrd="0" presId="urn:microsoft.com/office/officeart/2005/8/layout/hierarchy4"/>
    <dgm:cxn modelId="{C16AE7A8-D0D7-4E82-8E56-A487FC564AEC}" type="presOf" srcId="{2F73BAD0-148A-4EEA-B4A3-71759734CAD5}" destId="{38DE6036-F9DA-4653-A783-08FCBD270991}" srcOrd="0" destOrd="0" presId="urn:microsoft.com/office/officeart/2005/8/layout/hierarchy4"/>
    <dgm:cxn modelId="{FA2FFEB2-E591-4C17-9A8F-37C0BC48A13E}" type="presOf" srcId="{042D1C17-3DC5-453F-B0A5-F41880B91078}" destId="{70395F63-38E4-41A5-A6B5-8E98409DE946}" srcOrd="0" destOrd="0" presId="urn:microsoft.com/office/officeart/2005/8/layout/hierarchy4"/>
    <dgm:cxn modelId="{44719BEC-ACC8-4A5E-945B-9182F6068539}" srcId="{1BF6C626-7B65-4094-B2C9-B20AF597E44E}" destId="{675BE958-A241-4336-B2C2-A9F13029DD9F}" srcOrd="0" destOrd="0" parTransId="{835C74BD-54DE-4C4F-A557-76CBCF251EDE}" sibTransId="{8F77C971-FA3F-4E23-917C-10B74CA02164}"/>
    <dgm:cxn modelId="{C2FAB0F6-C631-4F72-9608-5621788C59D3}" srcId="{675BE958-A241-4336-B2C2-A9F13029DD9F}" destId="{33991472-4BDC-4891-8474-C282BACCEF6F}" srcOrd="2" destOrd="0" parTransId="{4ACEFBA6-9970-4EB9-8155-E7AD7EBBFDC6}" sibTransId="{C4DFC829-2A2A-41C7-8422-AD61157A0183}"/>
    <dgm:cxn modelId="{0638B232-575F-457A-9EA3-0D26727E70AA}" type="presParOf" srcId="{F983F51F-FFF9-4A3F-9983-4CEDFE3E18D3}" destId="{C67CFD98-BA4E-4A8F-9456-FDEF41A2DFE7}" srcOrd="0" destOrd="0" presId="urn:microsoft.com/office/officeart/2005/8/layout/hierarchy4"/>
    <dgm:cxn modelId="{C148AF94-DE12-4FEB-AA53-D8B7B8969B86}" type="presParOf" srcId="{C67CFD98-BA4E-4A8F-9456-FDEF41A2DFE7}" destId="{08FDCB22-7161-4FC8-9D04-F7337B8541EA}" srcOrd="0" destOrd="0" presId="urn:microsoft.com/office/officeart/2005/8/layout/hierarchy4"/>
    <dgm:cxn modelId="{73697C8C-0DF2-4CF0-AA71-5E13CC6A10B3}" type="presParOf" srcId="{C67CFD98-BA4E-4A8F-9456-FDEF41A2DFE7}" destId="{C1F2D2C4-004C-4AE2-926B-2D7AEEEE66F2}" srcOrd="1" destOrd="0" presId="urn:microsoft.com/office/officeart/2005/8/layout/hierarchy4"/>
    <dgm:cxn modelId="{DDB2C2DE-BA6B-41E6-8738-CD23E3C6E7E8}" type="presParOf" srcId="{C67CFD98-BA4E-4A8F-9456-FDEF41A2DFE7}" destId="{025F6FB8-818E-43DD-AB0D-570873FD10AC}" srcOrd="2" destOrd="0" presId="urn:microsoft.com/office/officeart/2005/8/layout/hierarchy4"/>
    <dgm:cxn modelId="{6F8E2685-4689-45B7-8BA1-3A1B0B11A53D}" type="presParOf" srcId="{025F6FB8-818E-43DD-AB0D-570873FD10AC}" destId="{F7736F14-6D39-4AA0-980D-DC1894145BE9}" srcOrd="0" destOrd="0" presId="urn:microsoft.com/office/officeart/2005/8/layout/hierarchy4"/>
    <dgm:cxn modelId="{9A72F187-81BD-4B69-8F3C-9F759AFE4920}" type="presParOf" srcId="{F7736F14-6D39-4AA0-980D-DC1894145BE9}" destId="{2F4E560D-F7A4-4836-B855-3F1AA6F877E6}" srcOrd="0" destOrd="0" presId="urn:microsoft.com/office/officeart/2005/8/layout/hierarchy4"/>
    <dgm:cxn modelId="{F2FFA9FF-FA68-48A0-9B2A-3084C7753D1F}" type="presParOf" srcId="{F7736F14-6D39-4AA0-980D-DC1894145BE9}" destId="{7AA50B1F-CEEF-4C22-A3FF-89847AFCB58D}" srcOrd="1" destOrd="0" presId="urn:microsoft.com/office/officeart/2005/8/layout/hierarchy4"/>
    <dgm:cxn modelId="{74832233-8B9B-488F-BCB2-2658225C4DDA}" type="presParOf" srcId="{F7736F14-6D39-4AA0-980D-DC1894145BE9}" destId="{DD6CF820-35CF-41EE-A20D-3F1929B891E9}" srcOrd="2" destOrd="0" presId="urn:microsoft.com/office/officeart/2005/8/layout/hierarchy4"/>
    <dgm:cxn modelId="{9BE6E7E9-04C3-406C-A84E-906CEC313A09}" type="presParOf" srcId="{DD6CF820-35CF-41EE-A20D-3F1929B891E9}" destId="{B132C300-A14E-428B-A281-F638B37E8B44}" srcOrd="0" destOrd="0" presId="urn:microsoft.com/office/officeart/2005/8/layout/hierarchy4"/>
    <dgm:cxn modelId="{FEDEFFDD-6AF2-4434-93D0-A9B33821A9C4}" type="presParOf" srcId="{B132C300-A14E-428B-A281-F638B37E8B44}" destId="{70395F63-38E4-41A5-A6B5-8E98409DE946}" srcOrd="0" destOrd="0" presId="urn:microsoft.com/office/officeart/2005/8/layout/hierarchy4"/>
    <dgm:cxn modelId="{F7D086A9-544D-44EC-9611-5ECE6FD341FF}" type="presParOf" srcId="{B132C300-A14E-428B-A281-F638B37E8B44}" destId="{83C4754C-57DE-4B63-9C4D-3FC52A0475F4}" srcOrd="1" destOrd="0" presId="urn:microsoft.com/office/officeart/2005/8/layout/hierarchy4"/>
    <dgm:cxn modelId="{8BF11B95-5B74-4E68-AC13-0A13A461F90E}" type="presParOf" srcId="{DD6CF820-35CF-41EE-A20D-3F1929B891E9}" destId="{5BAA1A5A-27CF-4873-84C0-728F6D1F9AB6}" srcOrd="1" destOrd="0" presId="urn:microsoft.com/office/officeart/2005/8/layout/hierarchy4"/>
    <dgm:cxn modelId="{1A33F6F1-B9BA-4466-AD11-D7F7C0E8E4AD}" type="presParOf" srcId="{DD6CF820-35CF-41EE-A20D-3F1929B891E9}" destId="{92E3E97D-16F3-48E3-8668-FEF6F5E096E9}" srcOrd="2" destOrd="0" presId="urn:microsoft.com/office/officeart/2005/8/layout/hierarchy4"/>
    <dgm:cxn modelId="{97B3BF9F-F99E-4C7A-BC7E-A6C672B19ED9}" type="presParOf" srcId="{92E3E97D-16F3-48E3-8668-FEF6F5E096E9}" destId="{38DE6036-F9DA-4653-A783-08FCBD270991}" srcOrd="0" destOrd="0" presId="urn:microsoft.com/office/officeart/2005/8/layout/hierarchy4"/>
    <dgm:cxn modelId="{67D4D38C-202E-44C1-A1F4-B0A164E3EA8E}" type="presParOf" srcId="{92E3E97D-16F3-48E3-8668-FEF6F5E096E9}" destId="{9296972C-DB24-433E-A522-5F70E8A9AEA8}" srcOrd="1" destOrd="0" presId="urn:microsoft.com/office/officeart/2005/8/layout/hierarchy4"/>
    <dgm:cxn modelId="{D0A41BBE-03C9-461D-88C7-FC96428B5F8A}" type="presParOf" srcId="{DD6CF820-35CF-41EE-A20D-3F1929B891E9}" destId="{28D77E8E-F1D9-4A0A-8CA4-6E612BF24B1E}" srcOrd="3" destOrd="0" presId="urn:microsoft.com/office/officeart/2005/8/layout/hierarchy4"/>
    <dgm:cxn modelId="{7F31E0CF-55C3-40DC-A50C-83194E7A4A09}" type="presParOf" srcId="{DD6CF820-35CF-41EE-A20D-3F1929B891E9}" destId="{755ACDF3-AC34-4552-ABFB-8B80786E46A0}" srcOrd="4" destOrd="0" presId="urn:microsoft.com/office/officeart/2005/8/layout/hierarchy4"/>
    <dgm:cxn modelId="{0D06BF8B-B11F-4081-8B53-5705263DBC06}" type="presParOf" srcId="{755ACDF3-AC34-4552-ABFB-8B80786E46A0}" destId="{A9DC19C4-F0DD-4643-A21C-C755872D2776}" srcOrd="0" destOrd="0" presId="urn:microsoft.com/office/officeart/2005/8/layout/hierarchy4"/>
    <dgm:cxn modelId="{51CEA32C-A4C2-4E26-891F-E7A916FD4BD5}" type="presParOf" srcId="{755ACDF3-AC34-4552-ABFB-8B80786E46A0}" destId="{8404FCCD-44D2-4688-B3F7-A32DEC025629}" srcOrd="1" destOrd="0" presId="urn:microsoft.com/office/officeart/2005/8/layout/hierarchy4"/>
  </dgm:cxnLst>
  <dgm:bg>
    <a:solidFill>
      <a:srgbClr val="0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ECB5A-5B53-4C90-83B2-7F174DD1A5A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BE75CD6-20B2-4A2E-BB23-89802221EC2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v-SE" sz="1800" dirty="0"/>
            <a:t>Högskoleförberedande </a:t>
          </a:r>
          <a:r>
            <a:rPr lang="sv-SE" sz="2000" dirty="0"/>
            <a:t>program</a:t>
          </a:r>
        </a:p>
      </dgm:t>
    </dgm:pt>
    <dgm:pt modelId="{08B1BDC1-4489-43E3-BDC7-4165C456729B}" type="parTrans" cxnId="{7F5AF48A-EF52-4117-97A1-54DECFFD00C9}">
      <dgm:prSet/>
      <dgm:spPr/>
      <dgm:t>
        <a:bodyPr/>
        <a:lstStyle/>
        <a:p>
          <a:endParaRPr lang="sv-SE"/>
        </a:p>
      </dgm:t>
    </dgm:pt>
    <dgm:pt modelId="{1926074D-9E35-4A9A-984C-4D7A2CED59EF}" type="sibTrans" cxnId="{7F5AF48A-EF52-4117-97A1-54DECFFD00C9}">
      <dgm:prSet/>
      <dgm:spPr/>
      <dgm:t>
        <a:bodyPr/>
        <a:lstStyle/>
        <a:p>
          <a:endParaRPr lang="sv-SE"/>
        </a:p>
      </dgm:t>
    </dgm:pt>
    <dgm:pt modelId="{7EF8C1E8-65BE-4073-A9F0-A916C07FC277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Gymnasiegemensamma ämnen 1.100-1.250p</a:t>
          </a:r>
        </a:p>
      </dgm:t>
    </dgm:pt>
    <dgm:pt modelId="{B74FC110-DCD2-4477-932D-63298AB95F4E}" type="parTrans" cxnId="{6916A31D-CA5B-41DE-A9C7-033FC20DC279}">
      <dgm:prSet/>
      <dgm:spPr/>
      <dgm:t>
        <a:bodyPr/>
        <a:lstStyle/>
        <a:p>
          <a:endParaRPr lang="sv-SE"/>
        </a:p>
      </dgm:t>
    </dgm:pt>
    <dgm:pt modelId="{03653827-C749-4381-881D-4A520193EC5E}" type="sibTrans" cxnId="{6916A31D-CA5B-41DE-A9C7-033FC20DC279}">
      <dgm:prSet/>
      <dgm:spPr/>
      <dgm:t>
        <a:bodyPr/>
        <a:lstStyle/>
        <a:p>
          <a:endParaRPr lang="sv-SE"/>
        </a:p>
      </dgm:t>
    </dgm:pt>
    <dgm:pt modelId="{214B8663-98A9-4366-AF6C-CC3F76D9903B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Karaktärsämnen 950-1.100p</a:t>
          </a:r>
        </a:p>
      </dgm:t>
    </dgm:pt>
    <dgm:pt modelId="{4FD19E7D-DEB7-461F-B0A7-05DD27076F72}" type="parTrans" cxnId="{9E0B082B-8BDB-4195-BC1F-E2D4E0CCE051}">
      <dgm:prSet/>
      <dgm:spPr/>
      <dgm:t>
        <a:bodyPr/>
        <a:lstStyle/>
        <a:p>
          <a:endParaRPr lang="sv-SE"/>
        </a:p>
      </dgm:t>
    </dgm:pt>
    <dgm:pt modelId="{E66B1D9B-DAD4-4823-BCEC-2778A6274F16}" type="sibTrans" cxnId="{9E0B082B-8BDB-4195-BC1F-E2D4E0CCE051}">
      <dgm:prSet/>
      <dgm:spPr/>
      <dgm:t>
        <a:bodyPr/>
        <a:lstStyle/>
        <a:p>
          <a:endParaRPr lang="sv-SE"/>
        </a:p>
      </dgm:t>
    </dgm:pt>
    <dgm:pt modelId="{D3F4896C-0F04-4A70-851A-DA576E1F0257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Individuella val 200p</a:t>
          </a:r>
        </a:p>
      </dgm:t>
    </dgm:pt>
    <dgm:pt modelId="{E2FBE362-1133-4E91-B972-B89EF61D2020}" type="parTrans" cxnId="{A2FCCEEF-2BD1-4275-B6AC-37FC5F867738}">
      <dgm:prSet/>
      <dgm:spPr/>
      <dgm:t>
        <a:bodyPr/>
        <a:lstStyle/>
        <a:p>
          <a:endParaRPr lang="sv-SE"/>
        </a:p>
      </dgm:t>
    </dgm:pt>
    <dgm:pt modelId="{A9119074-69FB-469A-887B-425766CC6E9F}" type="sibTrans" cxnId="{A2FCCEEF-2BD1-4275-B6AC-37FC5F867738}">
      <dgm:prSet/>
      <dgm:spPr/>
      <dgm:t>
        <a:bodyPr/>
        <a:lstStyle/>
        <a:p>
          <a:endParaRPr lang="sv-SE"/>
        </a:p>
      </dgm:t>
    </dgm:pt>
    <dgm:pt modelId="{8372D035-530F-4E73-806D-931AC3013DE4}">
      <dgm:prSet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Gymnasiearbete 100p</a:t>
          </a:r>
        </a:p>
      </dgm:t>
    </dgm:pt>
    <dgm:pt modelId="{250C373D-8559-4543-9585-AF2F0C910C64}" type="parTrans" cxnId="{C369389B-5995-496F-ACF4-E07CF6AFF861}">
      <dgm:prSet/>
      <dgm:spPr/>
      <dgm:t>
        <a:bodyPr/>
        <a:lstStyle/>
        <a:p>
          <a:endParaRPr lang="sv-SE"/>
        </a:p>
      </dgm:t>
    </dgm:pt>
    <dgm:pt modelId="{35DAA828-3292-4FC6-95E3-507A674D000C}" type="sibTrans" cxnId="{C369389B-5995-496F-ACF4-E07CF6AFF861}">
      <dgm:prSet/>
      <dgm:spPr/>
      <dgm:t>
        <a:bodyPr/>
        <a:lstStyle/>
        <a:p>
          <a:endParaRPr lang="sv-SE"/>
        </a:p>
      </dgm:t>
    </dgm:pt>
    <dgm:pt modelId="{9CD7E586-40EB-4CDD-BB07-CB728DA80F63}" type="pres">
      <dgm:prSet presAssocID="{ACAECB5A-5B53-4C90-83B2-7F174DD1A5A8}" presName="Name0" presStyleCnt="0">
        <dgm:presLayoutVars>
          <dgm:dir/>
          <dgm:animLvl val="lvl"/>
          <dgm:resizeHandles/>
        </dgm:presLayoutVars>
      </dgm:prSet>
      <dgm:spPr/>
    </dgm:pt>
    <dgm:pt modelId="{19B1E5FE-07CF-47C1-A98B-67C09D06086E}" type="pres">
      <dgm:prSet presAssocID="{3BE75CD6-20B2-4A2E-BB23-89802221EC21}" presName="linNode" presStyleCnt="0"/>
      <dgm:spPr/>
    </dgm:pt>
    <dgm:pt modelId="{FE9B0E2A-E9D6-4B2A-9014-1CDCF14FBEBE}" type="pres">
      <dgm:prSet presAssocID="{3BE75CD6-20B2-4A2E-BB23-89802221EC21}" presName="parentShp" presStyleLbl="node1" presStyleIdx="0" presStyleCnt="1" custScaleX="134002" custScaleY="52551">
        <dgm:presLayoutVars>
          <dgm:bulletEnabled val="1"/>
        </dgm:presLayoutVars>
      </dgm:prSet>
      <dgm:spPr/>
    </dgm:pt>
    <dgm:pt modelId="{94059A3D-A0BB-42F9-991F-28B671AA143E}" type="pres">
      <dgm:prSet presAssocID="{3BE75CD6-20B2-4A2E-BB23-89802221EC21}" presName="childShp" presStyleLbl="bgAccFollowNode1" presStyleIdx="0" presStyleCnt="1" custScaleX="140459" custScaleY="53985">
        <dgm:presLayoutVars>
          <dgm:bulletEnabled val="1"/>
        </dgm:presLayoutVars>
      </dgm:prSet>
      <dgm:spPr/>
    </dgm:pt>
  </dgm:ptLst>
  <dgm:cxnLst>
    <dgm:cxn modelId="{32B5E602-94A7-49DC-B044-BC4AE0F65600}" type="presOf" srcId="{214B8663-98A9-4366-AF6C-CC3F76D9903B}" destId="{94059A3D-A0BB-42F9-991F-28B671AA143E}" srcOrd="0" destOrd="1" presId="urn:microsoft.com/office/officeart/2005/8/layout/vList6"/>
    <dgm:cxn modelId="{6916A31D-CA5B-41DE-A9C7-033FC20DC279}" srcId="{3BE75CD6-20B2-4A2E-BB23-89802221EC21}" destId="{7EF8C1E8-65BE-4073-A9F0-A916C07FC277}" srcOrd="0" destOrd="0" parTransId="{B74FC110-DCD2-4477-932D-63298AB95F4E}" sibTransId="{03653827-C749-4381-881D-4A520193EC5E}"/>
    <dgm:cxn modelId="{EFA0441F-7A5D-4462-A617-EB15318F88E3}" type="presOf" srcId="{D3F4896C-0F04-4A70-851A-DA576E1F0257}" destId="{94059A3D-A0BB-42F9-991F-28B671AA143E}" srcOrd="0" destOrd="2" presId="urn:microsoft.com/office/officeart/2005/8/layout/vList6"/>
    <dgm:cxn modelId="{9E0B082B-8BDB-4195-BC1F-E2D4E0CCE051}" srcId="{3BE75CD6-20B2-4A2E-BB23-89802221EC21}" destId="{214B8663-98A9-4366-AF6C-CC3F76D9903B}" srcOrd="1" destOrd="0" parTransId="{4FD19E7D-DEB7-461F-B0A7-05DD27076F72}" sibTransId="{E66B1D9B-DAD4-4823-BCEC-2778A6274F16}"/>
    <dgm:cxn modelId="{97CC746C-DECB-4D1A-9A52-3F9B5129945A}" type="presOf" srcId="{7EF8C1E8-65BE-4073-A9F0-A916C07FC277}" destId="{94059A3D-A0BB-42F9-991F-28B671AA143E}" srcOrd="0" destOrd="0" presId="urn:microsoft.com/office/officeart/2005/8/layout/vList6"/>
    <dgm:cxn modelId="{AA753B6D-6175-49B0-968E-00D6859C9FF2}" type="presOf" srcId="{3BE75CD6-20B2-4A2E-BB23-89802221EC21}" destId="{FE9B0E2A-E9D6-4B2A-9014-1CDCF14FBEBE}" srcOrd="0" destOrd="0" presId="urn:microsoft.com/office/officeart/2005/8/layout/vList6"/>
    <dgm:cxn modelId="{E9D03F89-4131-4FCE-BAB8-214CF4D8C4A9}" type="presOf" srcId="{ACAECB5A-5B53-4C90-83B2-7F174DD1A5A8}" destId="{9CD7E586-40EB-4CDD-BB07-CB728DA80F63}" srcOrd="0" destOrd="0" presId="urn:microsoft.com/office/officeart/2005/8/layout/vList6"/>
    <dgm:cxn modelId="{7F5AF48A-EF52-4117-97A1-54DECFFD00C9}" srcId="{ACAECB5A-5B53-4C90-83B2-7F174DD1A5A8}" destId="{3BE75CD6-20B2-4A2E-BB23-89802221EC21}" srcOrd="0" destOrd="0" parTransId="{08B1BDC1-4489-43E3-BDC7-4165C456729B}" sibTransId="{1926074D-9E35-4A9A-984C-4D7A2CED59EF}"/>
    <dgm:cxn modelId="{97B1C99A-C38E-4E76-8604-92A335D12DA4}" type="presOf" srcId="{8372D035-530F-4E73-806D-931AC3013DE4}" destId="{94059A3D-A0BB-42F9-991F-28B671AA143E}" srcOrd="0" destOrd="3" presId="urn:microsoft.com/office/officeart/2005/8/layout/vList6"/>
    <dgm:cxn modelId="{C369389B-5995-496F-ACF4-E07CF6AFF861}" srcId="{3BE75CD6-20B2-4A2E-BB23-89802221EC21}" destId="{8372D035-530F-4E73-806D-931AC3013DE4}" srcOrd="3" destOrd="0" parTransId="{250C373D-8559-4543-9585-AF2F0C910C64}" sibTransId="{35DAA828-3292-4FC6-95E3-507A674D000C}"/>
    <dgm:cxn modelId="{A2FCCEEF-2BD1-4275-B6AC-37FC5F867738}" srcId="{3BE75CD6-20B2-4A2E-BB23-89802221EC21}" destId="{D3F4896C-0F04-4A70-851A-DA576E1F0257}" srcOrd="2" destOrd="0" parTransId="{E2FBE362-1133-4E91-B972-B89EF61D2020}" sibTransId="{A9119074-69FB-469A-887B-425766CC6E9F}"/>
    <dgm:cxn modelId="{E935F0C1-D916-4C05-8C12-061BE4628281}" type="presParOf" srcId="{9CD7E586-40EB-4CDD-BB07-CB728DA80F63}" destId="{19B1E5FE-07CF-47C1-A98B-67C09D06086E}" srcOrd="0" destOrd="0" presId="urn:microsoft.com/office/officeart/2005/8/layout/vList6"/>
    <dgm:cxn modelId="{9019DF37-C26A-4DAB-8ECC-4D6D22A6A507}" type="presParOf" srcId="{19B1E5FE-07CF-47C1-A98B-67C09D06086E}" destId="{FE9B0E2A-E9D6-4B2A-9014-1CDCF14FBEBE}" srcOrd="0" destOrd="0" presId="urn:microsoft.com/office/officeart/2005/8/layout/vList6"/>
    <dgm:cxn modelId="{8239D027-BF24-482D-9C55-855398C61BBA}" type="presParOf" srcId="{19B1E5FE-07CF-47C1-A98B-67C09D06086E}" destId="{94059A3D-A0BB-42F9-991F-28B671AA14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ECB5A-5B53-4C90-83B2-7F174DD1A5A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2D2B3AE-188B-44F7-9AAE-347C591E3289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Karaktärsämnen 1.600p</a:t>
          </a:r>
        </a:p>
      </dgm:t>
    </dgm:pt>
    <dgm:pt modelId="{03E66B95-9368-4321-9DB3-2A85122043A6}" type="parTrans" cxnId="{3860F93E-7659-40BD-92BC-F80A2A172A6B}">
      <dgm:prSet/>
      <dgm:spPr/>
      <dgm:t>
        <a:bodyPr/>
        <a:lstStyle/>
        <a:p>
          <a:endParaRPr lang="sv-SE"/>
        </a:p>
      </dgm:t>
    </dgm:pt>
    <dgm:pt modelId="{9DF3BFB3-9CE6-4FB4-9ED9-25CC3633CD41}" type="sibTrans" cxnId="{3860F93E-7659-40BD-92BC-F80A2A172A6B}">
      <dgm:prSet/>
      <dgm:spPr/>
      <dgm:t>
        <a:bodyPr/>
        <a:lstStyle/>
        <a:p>
          <a:endParaRPr lang="sv-SE"/>
        </a:p>
      </dgm:t>
    </dgm:pt>
    <dgm:pt modelId="{1CD9BD6C-8345-4253-995E-4906E9D0847B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Individuella val 200p</a:t>
          </a:r>
        </a:p>
      </dgm:t>
    </dgm:pt>
    <dgm:pt modelId="{27B9D642-7585-4A05-A8C0-5139642A2FA6}" type="parTrans" cxnId="{30ABBF04-13B6-440C-9ADB-210E317283C3}">
      <dgm:prSet/>
      <dgm:spPr/>
      <dgm:t>
        <a:bodyPr/>
        <a:lstStyle/>
        <a:p>
          <a:endParaRPr lang="sv-SE"/>
        </a:p>
      </dgm:t>
    </dgm:pt>
    <dgm:pt modelId="{8B4EBB90-B69A-460A-BC68-A4659F28FD81}" type="sibTrans" cxnId="{30ABBF04-13B6-440C-9ADB-210E317283C3}">
      <dgm:prSet/>
      <dgm:spPr/>
      <dgm:t>
        <a:bodyPr/>
        <a:lstStyle/>
        <a:p>
          <a:endParaRPr lang="sv-SE"/>
        </a:p>
      </dgm:t>
    </dgm:pt>
    <dgm:pt modelId="{34955812-3B38-4D8C-AD42-DBE078239CCC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Gymnasiearbete 100p</a:t>
          </a:r>
        </a:p>
      </dgm:t>
    </dgm:pt>
    <dgm:pt modelId="{7FC33A9B-ABF1-42BE-90AD-07EFF762BEFD}" type="parTrans" cxnId="{C697C1EC-09B5-40D8-8F9B-781C99E53539}">
      <dgm:prSet/>
      <dgm:spPr/>
      <dgm:t>
        <a:bodyPr/>
        <a:lstStyle/>
        <a:p>
          <a:endParaRPr lang="sv-SE"/>
        </a:p>
      </dgm:t>
    </dgm:pt>
    <dgm:pt modelId="{7635E81B-4A83-49C3-B3DF-ADD0286DFB5D}" type="sibTrans" cxnId="{C697C1EC-09B5-40D8-8F9B-781C99E53539}">
      <dgm:prSet/>
      <dgm:spPr/>
      <dgm:t>
        <a:bodyPr/>
        <a:lstStyle/>
        <a:p>
          <a:endParaRPr lang="sv-SE"/>
        </a:p>
      </dgm:t>
    </dgm:pt>
    <dgm:pt modelId="{0F6BE0CB-9A98-4B98-8FE3-256405F0A8ED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APL</a:t>
          </a:r>
        </a:p>
      </dgm:t>
    </dgm:pt>
    <dgm:pt modelId="{401AC458-FACE-44C5-9748-720684470C97}" type="parTrans" cxnId="{9DB8BD46-1586-4F54-AC92-87658108F983}">
      <dgm:prSet/>
      <dgm:spPr/>
      <dgm:t>
        <a:bodyPr/>
        <a:lstStyle/>
        <a:p>
          <a:endParaRPr lang="sv-SE"/>
        </a:p>
      </dgm:t>
    </dgm:pt>
    <dgm:pt modelId="{B80A87E0-9BAF-4814-B8AA-9F6A801BB366}" type="sibTrans" cxnId="{9DB8BD46-1586-4F54-AC92-87658108F983}">
      <dgm:prSet/>
      <dgm:spPr/>
      <dgm:t>
        <a:bodyPr/>
        <a:lstStyle/>
        <a:p>
          <a:endParaRPr lang="sv-SE"/>
        </a:p>
      </dgm:t>
    </dgm:pt>
    <dgm:pt modelId="{E0F75662-C60C-4884-9EDA-5D40C0955B2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v-SE" sz="2000" dirty="0"/>
            <a:t>Yrkesförberedande program</a:t>
          </a:r>
        </a:p>
      </dgm:t>
    </dgm:pt>
    <dgm:pt modelId="{E30378E8-1ECA-4F59-B813-49BBDC8FD890}" type="sibTrans" cxnId="{7F885868-3A5C-495C-9387-B059BAD6ACD7}">
      <dgm:prSet/>
      <dgm:spPr/>
      <dgm:t>
        <a:bodyPr/>
        <a:lstStyle/>
        <a:p>
          <a:endParaRPr lang="sv-SE"/>
        </a:p>
      </dgm:t>
    </dgm:pt>
    <dgm:pt modelId="{07D01E96-BD37-4626-B1AA-3F0924B18DA6}" type="parTrans" cxnId="{7F885868-3A5C-495C-9387-B059BAD6ACD7}">
      <dgm:prSet/>
      <dgm:spPr/>
      <dgm:t>
        <a:bodyPr/>
        <a:lstStyle/>
        <a:p>
          <a:endParaRPr lang="sv-SE"/>
        </a:p>
      </dgm:t>
    </dgm:pt>
    <dgm:pt modelId="{53B20345-B2DD-4BF7-9DDF-67A763543D57}">
      <dgm:prSet phldrT="[Text]" custT="1"/>
      <dgm:spPr>
        <a:solidFill>
          <a:srgbClr val="DBF27E">
            <a:alpha val="90000"/>
          </a:srgbClr>
        </a:solidFill>
      </dgm:spPr>
      <dgm:t>
        <a:bodyPr anchor="ctr"/>
        <a:lstStyle/>
        <a:p>
          <a:r>
            <a:rPr lang="sv-SE" sz="1400" dirty="0"/>
            <a:t>Gymnasiegemensamma ämnen 600p</a:t>
          </a:r>
        </a:p>
      </dgm:t>
    </dgm:pt>
    <dgm:pt modelId="{DD597631-2826-4C6D-AA29-D5AD063F8B0D}" type="sibTrans" cxnId="{634E4BDE-21C5-445A-A895-8039B965DF15}">
      <dgm:prSet/>
      <dgm:spPr/>
      <dgm:t>
        <a:bodyPr/>
        <a:lstStyle/>
        <a:p>
          <a:endParaRPr lang="sv-SE"/>
        </a:p>
      </dgm:t>
    </dgm:pt>
    <dgm:pt modelId="{7F3AE099-6BC2-4575-BC92-A22752D875A9}" type="parTrans" cxnId="{634E4BDE-21C5-445A-A895-8039B965DF15}">
      <dgm:prSet/>
      <dgm:spPr/>
      <dgm:t>
        <a:bodyPr/>
        <a:lstStyle/>
        <a:p>
          <a:endParaRPr lang="sv-SE"/>
        </a:p>
      </dgm:t>
    </dgm:pt>
    <dgm:pt modelId="{9CD7E586-40EB-4CDD-BB07-CB728DA80F63}" type="pres">
      <dgm:prSet presAssocID="{ACAECB5A-5B53-4C90-83B2-7F174DD1A5A8}" presName="Name0" presStyleCnt="0">
        <dgm:presLayoutVars>
          <dgm:dir/>
          <dgm:animLvl val="lvl"/>
          <dgm:resizeHandles/>
        </dgm:presLayoutVars>
      </dgm:prSet>
      <dgm:spPr/>
    </dgm:pt>
    <dgm:pt modelId="{101CBB36-7B27-490F-81F5-D0BE89A0AC2B}" type="pres">
      <dgm:prSet presAssocID="{E0F75662-C60C-4884-9EDA-5D40C0955B29}" presName="linNode" presStyleCnt="0"/>
      <dgm:spPr/>
    </dgm:pt>
    <dgm:pt modelId="{9DA97B2A-AA76-4AA3-93C0-BDDC133A7F7E}" type="pres">
      <dgm:prSet presAssocID="{E0F75662-C60C-4884-9EDA-5D40C0955B29}" presName="parentShp" presStyleLbl="node1" presStyleIdx="0" presStyleCnt="1" custScaleX="138998" custScaleY="52500">
        <dgm:presLayoutVars>
          <dgm:bulletEnabled val="1"/>
        </dgm:presLayoutVars>
      </dgm:prSet>
      <dgm:spPr/>
    </dgm:pt>
    <dgm:pt modelId="{04354651-3809-4EC2-9D14-78C2D71C64E9}" type="pres">
      <dgm:prSet presAssocID="{E0F75662-C60C-4884-9EDA-5D40C0955B29}" presName="childShp" presStyleLbl="bgAccFollowNode1" presStyleIdx="0" presStyleCnt="1" custScaleX="140459" custScaleY="52430">
        <dgm:presLayoutVars>
          <dgm:bulletEnabled val="1"/>
        </dgm:presLayoutVars>
      </dgm:prSet>
      <dgm:spPr/>
    </dgm:pt>
  </dgm:ptLst>
  <dgm:cxnLst>
    <dgm:cxn modelId="{30ABBF04-13B6-440C-9ADB-210E317283C3}" srcId="{E0F75662-C60C-4884-9EDA-5D40C0955B29}" destId="{1CD9BD6C-8345-4253-995E-4906E9D0847B}" srcOrd="2" destOrd="0" parTransId="{27B9D642-7585-4A05-A8C0-5139642A2FA6}" sibTransId="{8B4EBB90-B69A-460A-BC68-A4659F28FD81}"/>
    <dgm:cxn modelId="{1F7DB008-97B2-4A27-9F4B-2407300A0659}" type="presOf" srcId="{0F6BE0CB-9A98-4B98-8FE3-256405F0A8ED}" destId="{04354651-3809-4EC2-9D14-78C2D71C64E9}" srcOrd="0" destOrd="4" presId="urn:microsoft.com/office/officeart/2005/8/layout/vList6"/>
    <dgm:cxn modelId="{30F0FD0F-ADCA-4234-AAC3-D4F1139BCFCF}" type="presOf" srcId="{E0F75662-C60C-4884-9EDA-5D40C0955B29}" destId="{9DA97B2A-AA76-4AA3-93C0-BDDC133A7F7E}" srcOrd="0" destOrd="0" presId="urn:microsoft.com/office/officeart/2005/8/layout/vList6"/>
    <dgm:cxn modelId="{3860F93E-7659-40BD-92BC-F80A2A172A6B}" srcId="{E0F75662-C60C-4884-9EDA-5D40C0955B29}" destId="{E2D2B3AE-188B-44F7-9AAE-347C591E3289}" srcOrd="1" destOrd="0" parTransId="{03E66B95-9368-4321-9DB3-2A85122043A6}" sibTransId="{9DF3BFB3-9CE6-4FB4-9ED9-25CC3633CD41}"/>
    <dgm:cxn modelId="{9DB8BD46-1586-4F54-AC92-87658108F983}" srcId="{E0F75662-C60C-4884-9EDA-5D40C0955B29}" destId="{0F6BE0CB-9A98-4B98-8FE3-256405F0A8ED}" srcOrd="4" destOrd="0" parTransId="{401AC458-FACE-44C5-9748-720684470C97}" sibTransId="{B80A87E0-9BAF-4814-B8AA-9F6A801BB366}"/>
    <dgm:cxn modelId="{7F885868-3A5C-495C-9387-B059BAD6ACD7}" srcId="{ACAECB5A-5B53-4C90-83B2-7F174DD1A5A8}" destId="{E0F75662-C60C-4884-9EDA-5D40C0955B29}" srcOrd="0" destOrd="0" parTransId="{07D01E96-BD37-4626-B1AA-3F0924B18DA6}" sibTransId="{E30378E8-1ECA-4F59-B813-49BBDC8FD890}"/>
    <dgm:cxn modelId="{228D0D74-BF14-4768-838D-929B9B6CF462}" type="presOf" srcId="{1CD9BD6C-8345-4253-995E-4906E9D0847B}" destId="{04354651-3809-4EC2-9D14-78C2D71C64E9}" srcOrd="0" destOrd="2" presId="urn:microsoft.com/office/officeart/2005/8/layout/vList6"/>
    <dgm:cxn modelId="{E9D03F89-4131-4FCE-BAB8-214CF4D8C4A9}" type="presOf" srcId="{ACAECB5A-5B53-4C90-83B2-7F174DD1A5A8}" destId="{9CD7E586-40EB-4CDD-BB07-CB728DA80F63}" srcOrd="0" destOrd="0" presId="urn:microsoft.com/office/officeart/2005/8/layout/vList6"/>
    <dgm:cxn modelId="{E708418E-3D40-4653-971F-4848E3D05928}" type="presOf" srcId="{53B20345-B2DD-4BF7-9DDF-67A763543D57}" destId="{04354651-3809-4EC2-9D14-78C2D71C64E9}" srcOrd="0" destOrd="0" presId="urn:microsoft.com/office/officeart/2005/8/layout/vList6"/>
    <dgm:cxn modelId="{04A6AEC6-1238-42EA-A763-9FB6CA59E4B5}" type="presOf" srcId="{E2D2B3AE-188B-44F7-9AAE-347C591E3289}" destId="{04354651-3809-4EC2-9D14-78C2D71C64E9}" srcOrd="0" destOrd="1" presId="urn:microsoft.com/office/officeart/2005/8/layout/vList6"/>
    <dgm:cxn modelId="{634E4BDE-21C5-445A-A895-8039B965DF15}" srcId="{E0F75662-C60C-4884-9EDA-5D40C0955B29}" destId="{53B20345-B2DD-4BF7-9DDF-67A763543D57}" srcOrd="0" destOrd="0" parTransId="{7F3AE099-6BC2-4575-BC92-A22752D875A9}" sibTransId="{DD597631-2826-4C6D-AA29-D5AD063F8B0D}"/>
    <dgm:cxn modelId="{C87C6BDF-3246-4F88-970E-C594236276E7}" type="presOf" srcId="{34955812-3B38-4D8C-AD42-DBE078239CCC}" destId="{04354651-3809-4EC2-9D14-78C2D71C64E9}" srcOrd="0" destOrd="3" presId="urn:microsoft.com/office/officeart/2005/8/layout/vList6"/>
    <dgm:cxn modelId="{C697C1EC-09B5-40D8-8F9B-781C99E53539}" srcId="{E0F75662-C60C-4884-9EDA-5D40C0955B29}" destId="{34955812-3B38-4D8C-AD42-DBE078239CCC}" srcOrd="3" destOrd="0" parTransId="{7FC33A9B-ABF1-42BE-90AD-07EFF762BEFD}" sibTransId="{7635E81B-4A83-49C3-B3DF-ADD0286DFB5D}"/>
    <dgm:cxn modelId="{DED71C37-EBF2-44F3-8B8C-6395A7314805}" type="presParOf" srcId="{9CD7E586-40EB-4CDD-BB07-CB728DA80F63}" destId="{101CBB36-7B27-490F-81F5-D0BE89A0AC2B}" srcOrd="0" destOrd="0" presId="urn:microsoft.com/office/officeart/2005/8/layout/vList6"/>
    <dgm:cxn modelId="{5861315E-7D77-474A-AD1F-6CFD07D9EDA8}" type="presParOf" srcId="{101CBB36-7B27-490F-81F5-D0BE89A0AC2B}" destId="{9DA97B2A-AA76-4AA3-93C0-BDDC133A7F7E}" srcOrd="0" destOrd="0" presId="urn:microsoft.com/office/officeart/2005/8/layout/vList6"/>
    <dgm:cxn modelId="{A117C548-DAB2-4D4B-9EBC-8D2C2B7C5A83}" type="presParOf" srcId="{101CBB36-7B27-490F-81F5-D0BE89A0AC2B}" destId="{04354651-3809-4EC2-9D14-78C2D71C64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CB22-7161-4FC8-9D04-F7337B8541EA}">
      <dsp:nvSpPr>
        <dsp:cNvPr id="0" name=""/>
        <dsp:cNvSpPr/>
      </dsp:nvSpPr>
      <dsp:spPr>
        <a:xfrm>
          <a:off x="343" y="33484"/>
          <a:ext cx="6283728" cy="1733466"/>
        </a:xfrm>
        <a:prstGeom prst="roundRect">
          <a:avLst>
            <a:gd name="adj" fmla="val 10000"/>
          </a:avLst>
        </a:prstGeom>
        <a:solidFill>
          <a:srgbClr val="B9E600">
            <a:alpha val="5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Högskoleförberedande minst </a:t>
          </a:r>
          <a:r>
            <a:rPr lang="sv-SE" sz="2800" b="1" kern="1200" dirty="0"/>
            <a:t>12</a:t>
          </a:r>
          <a:r>
            <a:rPr lang="sv-SE" sz="3400" kern="1200" dirty="0"/>
            <a:t> ämnen godkända</a:t>
          </a:r>
        </a:p>
      </dsp:txBody>
      <dsp:txXfrm>
        <a:off x="51114" y="84255"/>
        <a:ext cx="6182186" cy="1631924"/>
      </dsp:txXfrm>
    </dsp:sp>
    <dsp:sp modelId="{2F4E560D-F7A4-4836-B855-3F1AA6F877E6}">
      <dsp:nvSpPr>
        <dsp:cNvPr id="0" name=""/>
        <dsp:cNvSpPr/>
      </dsp:nvSpPr>
      <dsp:spPr>
        <a:xfrm>
          <a:off x="6477" y="1895314"/>
          <a:ext cx="6271461" cy="1028638"/>
        </a:xfrm>
        <a:prstGeom prst="roundRect">
          <a:avLst>
            <a:gd name="adj" fmla="val 10000"/>
          </a:avLst>
        </a:prstGeom>
        <a:solidFill>
          <a:srgbClr val="B9E600">
            <a:alpha val="5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Varav Svenska + Engelska + Matematik</a:t>
          </a:r>
        </a:p>
      </dsp:txBody>
      <dsp:txXfrm>
        <a:off x="36605" y="1925442"/>
        <a:ext cx="6211205" cy="968382"/>
      </dsp:txXfrm>
    </dsp:sp>
    <dsp:sp modelId="{70395F63-38E4-41A5-A6B5-8E98409DE946}">
      <dsp:nvSpPr>
        <dsp:cNvPr id="0" name=""/>
        <dsp:cNvSpPr/>
      </dsp:nvSpPr>
      <dsp:spPr>
        <a:xfrm>
          <a:off x="6477" y="3019061"/>
          <a:ext cx="2033547" cy="1733466"/>
        </a:xfrm>
        <a:prstGeom prst="roundRect">
          <a:avLst>
            <a:gd name="adj" fmla="val 10000"/>
          </a:avLst>
        </a:prstGeom>
        <a:solidFill>
          <a:srgbClr val="B9E600">
            <a:alpha val="5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NA + 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Fysik </a:t>
          </a:r>
          <a:br>
            <a:rPr lang="sv-SE" sz="1600" kern="1200" dirty="0"/>
          </a:br>
          <a:r>
            <a:rPr lang="sv-SE" sz="1600" kern="1200" dirty="0"/>
            <a:t>Kemi </a:t>
          </a:r>
          <a:br>
            <a:rPr lang="sv-SE" sz="1600" kern="1200" dirty="0"/>
          </a:br>
          <a:r>
            <a:rPr lang="sv-SE" sz="1600" kern="1200" dirty="0"/>
            <a:t>Biologi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+ 6 ämnen</a:t>
          </a:r>
        </a:p>
      </dsp:txBody>
      <dsp:txXfrm>
        <a:off x="57248" y="3069832"/>
        <a:ext cx="1932005" cy="1631924"/>
      </dsp:txXfrm>
    </dsp:sp>
    <dsp:sp modelId="{38DE6036-F9DA-4653-A783-08FCBD270991}">
      <dsp:nvSpPr>
        <dsp:cNvPr id="0" name=""/>
        <dsp:cNvSpPr/>
      </dsp:nvSpPr>
      <dsp:spPr>
        <a:xfrm>
          <a:off x="2125434" y="3019061"/>
          <a:ext cx="2033547" cy="1733466"/>
        </a:xfrm>
        <a:prstGeom prst="roundRect">
          <a:avLst>
            <a:gd name="adj" fmla="val 10000"/>
          </a:avLst>
        </a:prstGeom>
        <a:solidFill>
          <a:srgbClr val="B9E600">
            <a:alpha val="5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SA+EK+HU Historia Samhällskunskap Geografi </a:t>
          </a:r>
          <a:br>
            <a:rPr lang="sv-SE" sz="1600" kern="1200" dirty="0"/>
          </a:br>
          <a:r>
            <a:rPr lang="sv-SE" sz="1600" kern="1200" dirty="0"/>
            <a:t>Religion </a:t>
          </a:r>
          <a:br>
            <a:rPr lang="sv-SE" sz="1600" kern="1200" dirty="0"/>
          </a:br>
          <a:r>
            <a:rPr lang="sv-SE" sz="1600" kern="1200" dirty="0"/>
            <a:t>+ 5 ämnen</a:t>
          </a:r>
        </a:p>
      </dsp:txBody>
      <dsp:txXfrm>
        <a:off x="2176205" y="3069832"/>
        <a:ext cx="1932005" cy="1631924"/>
      </dsp:txXfrm>
    </dsp:sp>
    <dsp:sp modelId="{A9DC19C4-F0DD-4643-A21C-C755872D2776}">
      <dsp:nvSpPr>
        <dsp:cNvPr id="0" name=""/>
        <dsp:cNvSpPr/>
      </dsp:nvSpPr>
      <dsp:spPr>
        <a:xfrm>
          <a:off x="4244390" y="3018947"/>
          <a:ext cx="2033547" cy="1733466"/>
        </a:xfrm>
        <a:prstGeom prst="roundRect">
          <a:avLst>
            <a:gd name="adj" fmla="val 10000"/>
          </a:avLst>
        </a:prstGeom>
        <a:solidFill>
          <a:srgbClr val="B9E600">
            <a:alpha val="5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ES </a:t>
          </a:r>
          <a:br>
            <a:rPr lang="sv-SE" sz="1600" kern="1200" dirty="0"/>
          </a:br>
          <a:r>
            <a:rPr lang="sv-SE" sz="1600" kern="1200" dirty="0"/>
            <a:t>+ 9 ämnen (arbetsprov)</a:t>
          </a:r>
        </a:p>
      </dsp:txBody>
      <dsp:txXfrm>
        <a:off x="4295161" y="3069718"/>
        <a:ext cx="1932005" cy="1631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9A3D-A0BB-42F9-991F-28B671AA143E}">
      <dsp:nvSpPr>
        <dsp:cNvPr id="0" name=""/>
        <dsp:cNvSpPr/>
      </dsp:nvSpPr>
      <dsp:spPr>
        <a:xfrm>
          <a:off x="3220155" y="993924"/>
          <a:ext cx="5056888" cy="2332152"/>
        </a:xfrm>
        <a:prstGeom prst="rightArrow">
          <a:avLst>
            <a:gd name="adj1" fmla="val 75000"/>
            <a:gd name="adj2" fmla="val 50000"/>
          </a:avLst>
        </a:prstGeom>
        <a:solidFill>
          <a:srgbClr val="DBF27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Gymnasiegemensamma ämnen 1.100-1.250p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Karaktärsämnen 950-1.100p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Individuella val 200p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Gymnasiearbete 100p</a:t>
          </a:r>
        </a:p>
      </dsp:txBody>
      <dsp:txXfrm>
        <a:off x="3220155" y="1285443"/>
        <a:ext cx="4182331" cy="1749114"/>
      </dsp:txXfrm>
    </dsp:sp>
    <dsp:sp modelId="{FE9B0E2A-E9D6-4B2A-9014-1CDCF14FBEBE}">
      <dsp:nvSpPr>
        <dsp:cNvPr id="0" name=""/>
        <dsp:cNvSpPr/>
      </dsp:nvSpPr>
      <dsp:spPr>
        <a:xfrm>
          <a:off x="3876" y="1024898"/>
          <a:ext cx="3216279" cy="2270203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Högskoleförberedande </a:t>
          </a:r>
          <a:r>
            <a:rPr lang="sv-SE" sz="2000" kern="1200" dirty="0"/>
            <a:t>program</a:t>
          </a:r>
        </a:p>
      </dsp:txBody>
      <dsp:txXfrm>
        <a:off x="114698" y="1135720"/>
        <a:ext cx="2994635" cy="2048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54651-3809-4EC2-9D14-78C2D71C64E9}">
      <dsp:nvSpPr>
        <dsp:cNvPr id="0" name=""/>
        <dsp:cNvSpPr/>
      </dsp:nvSpPr>
      <dsp:spPr>
        <a:xfrm>
          <a:off x="3291707" y="1027512"/>
          <a:ext cx="4988736" cy="2264976"/>
        </a:xfrm>
        <a:prstGeom prst="rightArrow">
          <a:avLst>
            <a:gd name="adj1" fmla="val 75000"/>
            <a:gd name="adj2" fmla="val 50000"/>
          </a:avLst>
        </a:prstGeom>
        <a:solidFill>
          <a:srgbClr val="DBF27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Gymnasiegemensamma ämnen 600p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Karaktärsämnen 1.600p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Individuella val 200p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Gymnasiearbete 100p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APL</a:t>
          </a:r>
        </a:p>
      </dsp:txBody>
      <dsp:txXfrm>
        <a:off x="3291707" y="1310634"/>
        <a:ext cx="4139370" cy="1698732"/>
      </dsp:txXfrm>
    </dsp:sp>
    <dsp:sp modelId="{9DA97B2A-AA76-4AA3-93C0-BDDC133A7F7E}">
      <dsp:nvSpPr>
        <dsp:cNvPr id="0" name=""/>
        <dsp:cNvSpPr/>
      </dsp:nvSpPr>
      <dsp:spPr>
        <a:xfrm>
          <a:off x="476" y="1026000"/>
          <a:ext cx="3291230" cy="226800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Yrkesförberedande program</a:t>
          </a:r>
        </a:p>
      </dsp:txBody>
      <dsp:txXfrm>
        <a:off x="111191" y="1136715"/>
        <a:ext cx="3069800" cy="204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D27EED-D5BA-4A02-8CD0-F50F70D042E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873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284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568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106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813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475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Info:</a:t>
            </a:r>
            <a:r>
              <a:rPr lang="sv-SE" baseline="0" dirty="0"/>
              <a:t> om </a:t>
            </a:r>
            <a:r>
              <a:rPr lang="sv-SE" baseline="0" dirty="0" err="1"/>
              <a:t>Innackorderingstillägg</a:t>
            </a:r>
            <a:r>
              <a:rPr lang="sv-SE" baseline="0" dirty="0"/>
              <a:t> får man inte om man är andra hands mottagen.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1234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052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75425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3584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0AF96-B64C-43B7-824A-239A3B06D673}" type="slidenum"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1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44295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19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0491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6088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1081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76804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93270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86424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9826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61625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588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7587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2783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29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7047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60972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3152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50177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85197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39337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0346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4917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0236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88722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38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7290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Barn- och fritidsprogrammet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och simhallspersonal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Barnskötare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Personlig assistent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Väktare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Gyminstruktör</a:t>
            </a:r>
          </a:p>
          <a:p>
            <a:pPr fontAlgn="auto">
              <a:spcAft>
                <a:spcPts val="0"/>
              </a:spcAft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Bygg- och anläggningsprogrammet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Maskinförare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Betongarbetare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Byggnadssnickare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Plåtslagare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Murare 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Golvläggare</a:t>
            </a:r>
          </a:p>
          <a:p>
            <a:pPr fontAlgn="auto">
              <a:spcAft>
                <a:spcPts val="0"/>
              </a:spcAft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El- och energiprogrammet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Industrielektriker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Nätverkstekniker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IT-support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Installationselektriker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Hissar och larm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Värmeverksteknik</a:t>
            </a:r>
          </a:p>
          <a:p>
            <a:pPr fontAlgn="auto">
              <a:spcAft>
                <a:spcPts val="0"/>
              </a:spcAft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Fordons- och transportprogrammet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Billackerare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Bilmekaniker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Lastbilsförare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Terminalarbetare</a:t>
            </a:r>
          </a:p>
          <a:p>
            <a:pPr fontAlgn="auto">
              <a:spcAft>
                <a:spcPts val="0"/>
              </a:spcAft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Handels- och administrationsprogrammet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Kundservice  och reception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Ekonomiassistent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Säljsupport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Orderadministratör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Säljare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Inköpare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Näthandel</a:t>
            </a:r>
          </a:p>
          <a:p>
            <a:pPr fontAlgn="auto">
              <a:spcAft>
                <a:spcPts val="0"/>
              </a:spcAft>
            </a:pPr>
            <a:r>
              <a:rPr lang="sv-S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Hotell- och turismprogrammet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Hotellarbete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Turistinformation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Resebyrå</a:t>
            </a:r>
          </a:p>
          <a:p>
            <a:pPr lvl="1" fontAlgn="auto">
              <a:spcAft>
                <a:spcPts val="0"/>
              </a:spcAft>
            </a:pPr>
            <a:r>
              <a:rPr lang="sv-SE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Guidning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bg1"/>
                </a:solidFill>
              </a:rPr>
              <a:t>Hantverksprogrammet</a:t>
            </a:r>
            <a:endParaRPr lang="sv-SE" sz="1000" b="1" dirty="0">
              <a:solidFill>
                <a:schemeClr val="bg1"/>
              </a:solidFill>
            </a:endParaRPr>
          </a:p>
          <a:p>
            <a:pPr marL="190500" lvl="1" indent="0">
              <a:lnSpc>
                <a:spcPct val="80000"/>
              </a:lnSpc>
              <a:spcBef>
                <a:spcPct val="0"/>
              </a:spcBef>
              <a:buNone/>
              <a:tabLst>
                <a:tab pos="187325" algn="l"/>
                <a:tab pos="628650" algn="l"/>
              </a:tabLst>
            </a:pPr>
            <a:r>
              <a:rPr lang="sv-SE" sz="800" dirty="0">
                <a:solidFill>
                  <a:schemeClr val="bg1"/>
                </a:solidFill>
              </a:rPr>
              <a:t>	</a:t>
            </a:r>
            <a:r>
              <a:rPr lang="sv-SE" sz="1200" dirty="0">
                <a:solidFill>
                  <a:schemeClr val="bg1"/>
                </a:solidFill>
              </a:rPr>
              <a:t>Finsnickare</a:t>
            </a:r>
            <a:br>
              <a:rPr lang="sv-SE" sz="1200" dirty="0">
                <a:solidFill>
                  <a:schemeClr val="bg1"/>
                </a:solidFill>
              </a:rPr>
            </a:br>
            <a:r>
              <a:rPr lang="sv-SE" sz="1200" dirty="0">
                <a:solidFill>
                  <a:schemeClr val="bg1"/>
                </a:solidFill>
              </a:rPr>
              <a:t>	Florist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Frisör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Stylist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Hudvård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Guldsmed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Sömmerska, skräddare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bg1"/>
                </a:solidFill>
              </a:rPr>
              <a:t>Industritekniska </a:t>
            </a:r>
            <a:br>
              <a:rPr lang="sv-SE" sz="1400" b="1" dirty="0">
                <a:solidFill>
                  <a:schemeClr val="bg1"/>
                </a:solidFill>
              </a:rPr>
            </a:br>
            <a:r>
              <a:rPr lang="sv-SE" sz="1400" b="1" dirty="0">
                <a:solidFill>
                  <a:schemeClr val="bg1"/>
                </a:solidFill>
              </a:rPr>
              <a:t>programmet</a:t>
            </a:r>
            <a:endParaRPr lang="sv-SE" sz="1000" b="1" dirty="0">
              <a:solidFill>
                <a:schemeClr val="bg1"/>
              </a:solidFill>
            </a:endParaRP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Underhåll och service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Produktion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Tillverkningsföretag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Svetsare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Operatör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bg1"/>
                </a:solidFill>
              </a:rPr>
              <a:t>Naturbruksprogrammet</a:t>
            </a:r>
            <a:endParaRPr lang="sv-SE" sz="1000" b="1" dirty="0">
              <a:solidFill>
                <a:schemeClr val="bg1"/>
              </a:solidFill>
            </a:endParaRP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Djurvård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Trädgård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Lantbruk</a:t>
            </a:r>
          </a:p>
          <a:p>
            <a:pPr marL="190500" lvl="1" indent="0" defTabSz="628650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Skog</a:t>
            </a: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bg1"/>
                </a:solidFill>
              </a:rPr>
              <a:t>VVS- och fastighetsprogrammet</a:t>
            </a:r>
            <a:endParaRPr lang="sv-SE" sz="1000" b="1" dirty="0">
              <a:solidFill>
                <a:schemeClr val="bg1"/>
              </a:solidFill>
            </a:endParaRPr>
          </a:p>
          <a:p>
            <a:pPr marL="190500" lvl="1" indent="0" defTabSz="542925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Fastighetsskötare</a:t>
            </a:r>
          </a:p>
          <a:p>
            <a:pPr marL="190500" lvl="1" indent="0" defTabSz="542925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Kyltekniker</a:t>
            </a:r>
          </a:p>
          <a:p>
            <a:pPr marL="190500" lvl="1" indent="0" defTabSz="542925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Ventilation</a:t>
            </a:r>
          </a:p>
          <a:p>
            <a:pPr marL="190500" lvl="1" indent="0" defTabSz="542925">
              <a:lnSpc>
                <a:spcPct val="80000"/>
              </a:lnSpc>
              <a:spcBef>
                <a:spcPct val="0"/>
              </a:spcBef>
              <a:buNone/>
            </a:pPr>
            <a:r>
              <a:rPr lang="sv-SE" sz="1200" dirty="0">
                <a:solidFill>
                  <a:schemeClr val="bg1"/>
                </a:solidFill>
              </a:rPr>
              <a:t>	VVS-montör</a:t>
            </a:r>
            <a:endParaRPr lang="sv-SE" sz="1400" dirty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tabLst>
                <a:tab pos="187325" algn="l"/>
              </a:tabLst>
            </a:pPr>
            <a:r>
              <a:rPr lang="sv-SE" sz="1400" b="1" kern="0" dirty="0">
                <a:solidFill>
                  <a:srgbClr val="FFFFFF"/>
                </a:solidFill>
                <a:latin typeface="Verdana"/>
                <a:cs typeface="+mn-cs"/>
              </a:rPr>
              <a:t>Restaurang- och livsmedelsprogrammet</a:t>
            </a:r>
          </a:p>
          <a:p>
            <a:pPr marL="190500" lvl="1" defTabSz="542925">
              <a:lnSpc>
                <a:spcPct val="80000"/>
              </a:lnSpc>
              <a:tabLst>
                <a:tab pos="1873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Bagare</a:t>
            </a:r>
          </a:p>
          <a:p>
            <a:pPr marL="190500" lvl="1" defTabSz="542925">
              <a:lnSpc>
                <a:spcPct val="80000"/>
              </a:lnSpc>
              <a:tabLst>
                <a:tab pos="1873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Konditor</a:t>
            </a:r>
          </a:p>
          <a:p>
            <a:pPr marL="190500" lvl="1" defTabSz="542925">
              <a:lnSpc>
                <a:spcPct val="80000"/>
              </a:lnSpc>
              <a:tabLst>
                <a:tab pos="1873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Kock</a:t>
            </a:r>
          </a:p>
          <a:p>
            <a:pPr marL="190500" lvl="1" defTabSz="542925">
              <a:lnSpc>
                <a:spcPct val="80000"/>
              </a:lnSpc>
              <a:tabLst>
                <a:tab pos="1873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Servering</a:t>
            </a:r>
          </a:p>
          <a:p>
            <a:pPr marL="190500" lvl="1" defTabSz="542925">
              <a:lnSpc>
                <a:spcPct val="80000"/>
              </a:lnSpc>
              <a:tabLst>
                <a:tab pos="1873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Chark</a:t>
            </a:r>
          </a:p>
          <a:p>
            <a:pPr lvl="0">
              <a:lnSpc>
                <a:spcPct val="80000"/>
              </a:lnSpc>
              <a:tabLst>
                <a:tab pos="187325" algn="l"/>
              </a:tabLst>
            </a:pPr>
            <a:r>
              <a:rPr lang="sv-SE" sz="1400" b="1" kern="0" dirty="0">
                <a:solidFill>
                  <a:srgbClr val="FFFFFF"/>
                </a:solidFill>
                <a:latin typeface="Verdana"/>
                <a:cs typeface="+mn-cs"/>
              </a:rPr>
              <a:t>Vård- och omsorgsprogrammet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Undersköterska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Sjukhus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Äldreomsorg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Funktionshindrade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Personlig assistent</a:t>
            </a:r>
          </a:p>
          <a:p>
            <a:pPr marL="190500" lvl="1">
              <a:lnSpc>
                <a:spcPct val="80000"/>
              </a:lnSpc>
              <a:tabLst>
                <a:tab pos="187325" algn="l"/>
                <a:tab pos="542925" algn="l"/>
              </a:tabLst>
            </a:pPr>
            <a:r>
              <a:rPr lang="sv-SE" sz="1200" kern="0" dirty="0">
                <a:solidFill>
                  <a:srgbClr val="FFFFFF"/>
                </a:solidFill>
                <a:latin typeface="Verdana"/>
              </a:rPr>
              <a:t>	Hemtjänst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sv-SE" sz="1400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</a:pPr>
            <a:endParaRPr lang="sv-SE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</a:pPr>
            <a:endParaRPr lang="sv-SE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707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Samhällsvetenskapsprogrammet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Beteendevetenskap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Medier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kommunikation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Samhällsvetenskap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Juridik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Humanistiska</a:t>
            </a:r>
            <a:r>
              <a:rPr lang="en-US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Naturvetenskapsprogrammet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Design-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produktutveckling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medieteknik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Produktionsteknik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Samhällsbyggande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Teknikvetenskap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formgivning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Estetik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2980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568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6611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7355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7EED-D5BA-4A02-8CD0-F50F70D042E9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740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7113587" cy="64807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39" y="2708920"/>
            <a:ext cx="7113588" cy="2455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54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11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34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41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29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30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44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7113587" cy="57606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2809" y="2658268"/>
            <a:ext cx="3479800" cy="245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86214" y="2672683"/>
            <a:ext cx="3481388" cy="245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7113587" cy="50405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640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52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4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8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33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1916832"/>
            <a:ext cx="71135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227" y="3061369"/>
            <a:ext cx="71135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79" r:id="rId4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18732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2pPr>
      <a:lvl3pPr marL="1184275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187325" algn="l"/>
        </a:tabLst>
        <a:defRPr>
          <a:solidFill>
            <a:schemeClr val="tx1"/>
          </a:solidFill>
          <a:latin typeface="+mn-lt"/>
        </a:defRPr>
      </a:lvl3pPr>
      <a:lvl4pPr marL="16033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87325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8732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0F73-D07F-4F6C-B466-C06ABDDDDC23}" type="datetimeFigureOut">
              <a:rPr lang="sv-SE" smtClean="0"/>
              <a:t>2022-09-26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70E2-A39A-4D90-AB94-47A5C451BF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6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bildningskaraborg.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www.utbildningsguiden.skolverket.s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17368" cy="685197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578" y="3068960"/>
            <a:ext cx="9395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8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Gymnasieval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1548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 = </a:t>
            </a:r>
            <a:r>
              <a:rPr lang="en-US" sz="3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Arbetsplatsförlagd</a:t>
            </a:r>
            <a:r>
              <a:rPr lang="en-US" sz="3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lärande</a:t>
            </a:r>
            <a:endParaRPr lang="en-US" sz="3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Minst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veckor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Görs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vanligtvis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flera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perioder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1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2017835"/>
              </p:ext>
            </p:extLst>
          </p:nvPr>
        </p:nvGraphicFramePr>
        <p:xfrm>
          <a:off x="683568" y="3284984"/>
          <a:ext cx="828092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ubrik 1"/>
          <p:cNvSpPr txBox="1">
            <a:spLocks/>
          </p:cNvSpPr>
          <p:nvPr/>
        </p:nvSpPr>
        <p:spPr>
          <a:xfrm>
            <a:off x="683568" y="640263"/>
            <a:ext cx="5566058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</a:defRPr>
            </a:lvl9pPr>
          </a:lstStyle>
          <a:p>
            <a:r>
              <a:rPr lang="en-US" sz="35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Ämnen</a:t>
            </a:r>
            <a:r>
              <a:rPr lang="en-US" sz="35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35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gymnasiet</a:t>
            </a:r>
            <a:endParaRPr lang="en-US" sz="35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3629526"/>
              </p:ext>
            </p:extLst>
          </p:nvPr>
        </p:nvGraphicFramePr>
        <p:xfrm>
          <a:off x="683568" y="980728"/>
          <a:ext cx="828092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Bildobjekt 3" descr="Ilustração gratis: &lt;strong&gt;Sol&lt;/strong&gt;, Dia, Raios, Raios Do &lt;strong&gt;Sol&lt;/strong&gt; - Imagem ...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675456"/>
            <a:ext cx="3384376" cy="35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4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102" y="640263"/>
            <a:ext cx="556605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Andra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möjligheter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5582" y="2121763"/>
            <a:ext cx="441445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Kommunala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fristående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gymnasieskolor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Riksrekryterande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utbildningar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Riksgymnasium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Spetsutbildningar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Baccalaureate</a:t>
            </a: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dobjekt 7" descr="Kostenlose Vektorgrafik: Pfeil, Pfeil Nach Oben Links ...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7C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766351" cy="2699218"/>
          </a:xfrm>
          <a:prstGeom prst="rect">
            <a:avLst/>
          </a:prstGeom>
        </p:spPr>
      </p:pic>
      <p:cxnSp>
        <p:nvCxnSpPr>
          <p:cNvPr id="7" name="Rak koppling 6"/>
          <p:cNvCxnSpPr/>
          <p:nvPr/>
        </p:nvCxnSpPr>
        <p:spPr>
          <a:xfrm>
            <a:off x="539552" y="1844824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6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3504" y="1122363"/>
            <a:ext cx="248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Utbildning Skaraborg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3504" y="3602038"/>
            <a:ext cx="2481098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Eleverna får fritt välja mellan de skolor och de program som erbjuds inom samverkansområdet</a:t>
            </a:r>
            <a:b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1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1109E5E-9F37-4C57-89E4-77C19F1E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16" y="1052736"/>
            <a:ext cx="5547517" cy="47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66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söka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annan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ort…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5582" y="2121763"/>
            <a:ext cx="3926618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Frisök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söka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nationellt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ort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även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hemorten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men du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hand.</a:t>
            </a:r>
          </a:p>
          <a:p>
            <a:pPr marL="285750"/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Antagen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första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hand:</a:t>
            </a:r>
          </a:p>
          <a:p>
            <a:pPr marL="74295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du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söker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fristående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gymnasieskolor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/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Riksrekryterande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utbildningar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/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Spetsutbildningar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Riksrekryterande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spetsutbildningar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International Baccalaureate − IB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1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ktangel 10"/>
          <p:cNvSpPr/>
          <p:nvPr/>
        </p:nvSpPr>
        <p:spPr>
          <a:xfrm>
            <a:off x="0" y="-238744"/>
            <a:ext cx="3491880" cy="712879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en-US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gymnasieskolan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Ämnen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uppdelade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flera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DBF2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kurser</a:t>
            </a:r>
            <a:endParaRPr lang="en-US" sz="1600" b="1" dirty="0">
              <a:solidFill>
                <a:srgbClr val="DBF2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</a:pP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exempel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engelska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5-7</a:t>
            </a:r>
          </a:p>
          <a:p>
            <a:pPr marL="439738" lvl="1" indent="0">
              <a:buNone/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Kursens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längd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anges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DBF2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poäng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715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Engelska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= 100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poäng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ca 100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timmar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Fullständigt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gymnasieprogram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år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2 500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poäng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6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 descr="Vector gratis: Deportes, Atletismo, Collage - Imagen ..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2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Idrott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studier!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2015406"/>
            <a:ext cx="4941468" cy="406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RIG-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Riksidrottsgymnasium</a:t>
            </a:r>
            <a:r>
              <a:rPr lang="en-US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(ex. bandy,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friidrott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skidskytte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osv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NIU-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Nationellt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godkänd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idrottsutbildning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frisök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Ansökningsdatum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15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oktober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 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0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41674" cy="1325563"/>
          </a:xfrm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br>
              <a:rPr lang="sv-SE" sz="40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Fundera på vad </a:t>
            </a:r>
            <a:r>
              <a:rPr lang="sv-SE" b="1" u="sng" cap="none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sv-S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är intresserad av!</a:t>
            </a:r>
            <a:br>
              <a:rPr lang="sv-SE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18" name="Platshållare för innehåll 6"/>
          <p:cNvSpPr>
            <a:spLocks noGrp="1"/>
          </p:cNvSpPr>
          <p:nvPr>
            <p:ph sz="half" idx="1"/>
          </p:nvPr>
        </p:nvSpPr>
        <p:spPr>
          <a:xfrm>
            <a:off x="611560" y="3140968"/>
            <a:ext cx="3716187" cy="435133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Vägledningssamtal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Programkatalogen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Öppet hus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Besöksdag/skuggning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Studiebesök</a:t>
            </a:r>
          </a:p>
          <a:p>
            <a:pPr marL="0" indent="0">
              <a:lnSpc>
                <a:spcPts val="3000"/>
              </a:lnSpc>
              <a:spcBef>
                <a:spcPts val="3000"/>
              </a:spcBef>
            </a:pPr>
            <a:endParaRPr lang="sv-S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3000"/>
              </a:lnSpc>
              <a:spcBef>
                <a:spcPts val="3000"/>
              </a:spcBef>
              <a:buFont typeface="Wingdings" pitchFamily="2" charset="2"/>
              <a:buNone/>
            </a:pPr>
            <a:endParaRPr lang="sv-S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28650" y="1916832"/>
            <a:ext cx="5095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 att göra ett bra val är det viktigt att förbereda sig väl genom att skaffa sig så mycket information som möjligt om de olika alternativen.</a:t>
            </a:r>
          </a:p>
        </p:txBody>
      </p:sp>
      <p:pic>
        <p:nvPicPr>
          <p:cNvPr id="2" name="Bildobjekt 1" descr="Clipart - Female &lt;strong&gt;Head&lt;/strong&gt; Profile Silhouett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6408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0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-108520" y="0"/>
            <a:ext cx="9577064" cy="695739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13587" cy="648072"/>
          </a:xfrm>
        </p:spPr>
        <p:txBody>
          <a:bodyPr/>
          <a:lstStyle/>
          <a:p>
            <a:r>
              <a:rPr lang="sv-SE" sz="4400" b="0" dirty="0">
                <a:solidFill>
                  <a:schemeClr val="bg1"/>
                </a:solidFill>
              </a:rPr>
              <a:t>Hur ska du välja?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0159"/>
            <a:ext cx="685243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26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824536" cy="4021014"/>
          </a:xfrm>
          <a:prstGeom prst="rect">
            <a:avLst/>
          </a:prstGeom>
        </p:spPr>
      </p:pic>
      <p:sp>
        <p:nvSpPr>
          <p:cNvPr id="115714" name="Rectangle 2"/>
          <p:cNvSpPr>
            <a:spLocks noGrp="1"/>
          </p:cNvSpPr>
          <p:nvPr>
            <p:ph type="title"/>
          </p:nvPr>
        </p:nvSpPr>
        <p:spPr bwMode="auto">
          <a:xfrm>
            <a:off x="1331640" y="1772816"/>
            <a:ext cx="7113587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sv-SE" sz="4400" b="0" cap="none" dirty="0">
                <a:latin typeface="+mn-lt"/>
              </a:rPr>
              <a:t>Tänk på att!</a:t>
            </a:r>
          </a:p>
        </p:txBody>
      </p:sp>
      <p:sp>
        <p:nvSpPr>
          <p:cNvPr id="115715" name="Rectangle 3"/>
          <p:cNvSpPr>
            <a:spLocks noGrp="1"/>
          </p:cNvSpPr>
          <p:nvPr>
            <p:ph idx="1"/>
          </p:nvPr>
        </p:nvSpPr>
        <p:spPr>
          <a:xfrm>
            <a:off x="971600" y="3789040"/>
            <a:ext cx="7113588" cy="24558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sv-SE" sz="2800" dirty="0"/>
              <a:t>Du måste vara </a:t>
            </a:r>
            <a:r>
              <a:rPr lang="sv-SE" sz="2800" b="1" dirty="0"/>
              <a:t>behörig</a:t>
            </a:r>
            <a:endParaRPr lang="sv-SE" sz="2800" dirty="0"/>
          </a:p>
          <a:p>
            <a:pPr marL="285750" indent="-285750">
              <a:buFont typeface="Arial" charset="0"/>
              <a:buChar char="•"/>
            </a:pPr>
            <a:r>
              <a:rPr lang="sv-SE" sz="2800" dirty="0"/>
              <a:t>Du konkurrerar med </a:t>
            </a:r>
            <a:r>
              <a:rPr lang="sv-SE" sz="2800" b="1" dirty="0"/>
              <a:t>dina betyg</a:t>
            </a:r>
            <a:r>
              <a:rPr lang="sv-SE" sz="2800" dirty="0"/>
              <a:t>! 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800" b="1" dirty="0"/>
              <a:t>Vårterminsbetyget</a:t>
            </a:r>
            <a:r>
              <a:rPr lang="sv-SE" sz="2800" dirty="0"/>
              <a:t> - slutgiltig antagning </a:t>
            </a:r>
          </a:p>
        </p:txBody>
      </p:sp>
    </p:spTree>
    <p:extLst>
      <p:ext uri="{BB962C8B-B14F-4D97-AF65-F5344CB8AC3E}">
        <p14:creationId xmlns:p14="http://schemas.microsoft.com/office/powerpoint/2010/main" val="212111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4166" y="10"/>
            <a:ext cx="5529834" cy="6857989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4076" y="1111159"/>
            <a:ext cx="4088076" cy="3320973"/>
          </a:xfrm>
        </p:spPr>
        <p:txBody>
          <a:bodyPr anchor="t">
            <a:normAutofit/>
          </a:bodyPr>
          <a:lstStyle/>
          <a:p>
            <a:pPr algn="l"/>
            <a:r>
              <a:rPr lang="sv-SE" sz="47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Viktiga</a:t>
            </a:r>
            <a:r>
              <a:rPr lang="sv-SE" sz="4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datum för antagningen</a:t>
            </a:r>
            <a:br>
              <a:rPr lang="sv-SE" sz="4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4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4076" y="3861048"/>
            <a:ext cx="3035796" cy="1488512"/>
          </a:xfrm>
        </p:spPr>
        <p:txBody>
          <a:bodyPr anchor="b">
            <a:noAutofit/>
          </a:bodyPr>
          <a:lstStyle/>
          <a:p>
            <a:pPr algn="l"/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januari - 1 februari </a:t>
            </a:r>
            <a:b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april</a:t>
            </a:r>
            <a:b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april -15 maj</a:t>
            </a:r>
            <a:b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juli</a:t>
            </a:r>
            <a:b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juli 	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267744" y="60932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974199" y="4131657"/>
            <a:ext cx="2383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Sökperiod</a:t>
            </a:r>
            <a:endParaRPr lang="sv-S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Preliminärbesked</a:t>
            </a:r>
          </a:p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Omvalsperiod</a:t>
            </a:r>
          </a:p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Antagningsbesked </a:t>
            </a:r>
          </a:p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Sista svarsdag</a:t>
            </a:r>
          </a:p>
        </p:txBody>
      </p:sp>
    </p:spTree>
    <p:extLst>
      <p:ext uri="{BB962C8B-B14F-4D97-AF65-F5344CB8AC3E}">
        <p14:creationId xmlns:p14="http://schemas.microsoft.com/office/powerpoint/2010/main" val="9462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344816" cy="64807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v-SE" sz="4400" b="0" dirty="0">
                <a:latin typeface="+mn-lt"/>
              </a:rPr>
              <a:t>Bra länkar att gå in och skaffa sig information på: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9024" y="2397827"/>
            <a:ext cx="8677472" cy="2455863"/>
          </a:xfrm>
        </p:spPr>
        <p:txBody>
          <a:bodyPr/>
          <a:lstStyle/>
          <a:p>
            <a:pPr algn="ctr"/>
            <a:r>
              <a:rPr lang="sv-SE" sz="3600" dirty="0">
                <a:solidFill>
                  <a:srgbClr val="CDFA00"/>
                </a:solidFill>
                <a:hlinkClick r:id="rId3"/>
              </a:rPr>
              <a:t>www.utbildningskaraborg.se</a:t>
            </a:r>
            <a:r>
              <a:rPr lang="sv-SE" sz="3600" dirty="0">
                <a:solidFill>
                  <a:srgbClr val="C3F000"/>
                </a:solidFill>
              </a:rPr>
              <a:t>   </a:t>
            </a:r>
          </a:p>
          <a:p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v-SE" sz="36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www.utbildningsguiden.skolverket.se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dobjekt 7" descr="&lt;strong&gt;Social&lt;/strong&gt; &lt;strong&gt;Media&lt;/strong&gt; Mix 3D Icons - Mix #2 | All content posted in ..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3138939" cy="23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3501169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425EA03-D3F3-40BC-80FD-999E84AB66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730003" y="0"/>
            <a:ext cx="8413997" cy="6858000"/>
            <a:chOff x="0" y="0"/>
            <a:chExt cx="11218662" cy="6858000"/>
          </a:xfrm>
        </p:grpSpPr>
        <p:sp>
          <p:nvSpPr>
            <p:cNvPr id="13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46854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sv-S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</a:t>
            </a:r>
            <a:r>
              <a:rPr lang="en-US" altLang="sv-S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finner</a:t>
            </a:r>
            <a:r>
              <a:rPr lang="en-US" altLang="sv-S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altLang="sv-S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altLang="sv-S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4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utbildningskaraborg.se</a:t>
            </a:r>
            <a:r>
              <a:rPr lang="en-US" altLang="sv-S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07904" y="1844824"/>
            <a:ext cx="5370763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Inloggningsida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antagningswebben</a:t>
            </a:r>
            <a:endParaRPr lang="en-US" altLang="sv-S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/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om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söker</a:t>
            </a:r>
            <a:endParaRPr lang="en-US" altLang="sv-S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/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om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skolorna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programmen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Skaraborg</a:t>
            </a:r>
          </a:p>
          <a:p>
            <a:pPr marL="285750"/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Senaste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uppdaterade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inför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gymnasievalet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skolstarten</a:t>
            </a:r>
            <a:endParaRPr lang="en-US" altLang="sv-S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/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om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altLang="sv-SE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omsorgscollege</a:t>
            </a:r>
            <a:endParaRPr lang="en-US" altLang="sv-S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/>
            <a:r>
              <a:rPr lang="en-US" altLang="sv-SE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M.m.</a:t>
            </a:r>
            <a:endParaRPr lang="en-US" altLang="sv-S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3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</a:t>
            </a:r>
            <a:r>
              <a:rPr lang="en-US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finner</a:t>
            </a:r>
            <a:r>
              <a:rPr lang="en-US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alt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</a:t>
            </a:r>
            <a:r>
              <a:rPr lang="en-US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alt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www.utbildningskaraborg.se?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412776"/>
            <a:ext cx="4941468" cy="406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/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Specifika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inriktningar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profiler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skolorna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programmen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finner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skolornas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hemsida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/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Specifik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gällande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spela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inom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NIU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RIG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finner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Riksidrottsförbundet</a:t>
            </a:r>
            <a:r>
              <a:rPr lang="en-US" sz="2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hemsida</a:t>
            </a:r>
            <a:endParaRPr lang="en-US" altLang="sv-SE" sz="2000" dirty="0">
              <a:solidFill>
                <a:srgbClr val="C3F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102" y="640263"/>
            <a:ext cx="6286137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vara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observant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5582" y="2121763"/>
            <a:ext cx="3926618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</a:t>
            </a:r>
            <a:r>
              <a:rPr lang="en-US" altLang="sv-S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altLang="sv-S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v-SE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engelska</a:t>
            </a:r>
            <a:endParaRPr lang="en-US" altLang="sv-SE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fontAlgn="base">
              <a:spcBef>
                <a:spcPct val="20000"/>
              </a:spcBef>
              <a:spcAft>
                <a:spcPct val="0"/>
              </a:spcAft>
              <a:tabLst>
                <a:tab pos="187325" algn="l"/>
              </a:tabLst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kvot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fontAlgn="base">
              <a:spcBef>
                <a:spcPct val="20000"/>
              </a:spcBef>
              <a:spcAft>
                <a:spcPct val="0"/>
              </a:spcAft>
              <a:tabLst>
                <a:tab pos="187325" algn="l"/>
              </a:tabLst>
            </a:pP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flytta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fontAlgn="base">
              <a:spcBef>
                <a:spcPct val="20000"/>
              </a:spcBef>
              <a:spcAft>
                <a:spcPct val="0"/>
              </a:spcAft>
              <a:tabLst>
                <a:tab pos="187325" algn="l"/>
              </a:tabLst>
            </a:pP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Inträdesprov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färdighets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fontAlgn="base">
              <a:spcBef>
                <a:spcPct val="20000"/>
              </a:spcBef>
              <a:spcAft>
                <a:spcPct val="0"/>
              </a:spcAft>
              <a:tabLst>
                <a:tab pos="187325" algn="l"/>
              </a:tabLst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33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-108520" y="-99392"/>
            <a:ext cx="9577064" cy="741682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jag min </a:t>
            </a:r>
            <a:r>
              <a:rPr lang="en-US" sz="3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ansökan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5582" y="2121763"/>
            <a:ext cx="3926618" cy="37730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/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grundskolan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lösenord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början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januari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yrkesvägledare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Klicka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länken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LOGGA IN.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Logga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med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hjälp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lösenord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skriv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Skriv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/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Lämna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din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underskrivna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din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yrkesvägledare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mentor.</a:t>
            </a:r>
          </a:p>
          <a:p>
            <a:pPr marL="285750"/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går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någon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skola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skickar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ansökan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Utbildning Skaraborg,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adress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under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fliken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kontakter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3501169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425EA03-D3F3-40BC-80FD-999E84AB66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730003" y="0"/>
            <a:ext cx="8413997" cy="6858000"/>
            <a:chOff x="0" y="0"/>
            <a:chExt cx="11218662" cy="6858000"/>
          </a:xfrm>
        </p:grpSpPr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2B70B725-07B0-4EB9-A2D7-AE7B6CFFED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B2C47C6-EA4D-46C3-8760-73C0913529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Ekonomiprogrammet</a:t>
            </a:r>
            <a:b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90636" y="1722911"/>
            <a:ext cx="5370763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möjlighet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samhällsekonomi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företagande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psykologi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studerar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förhållanden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länder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företagens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roll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ansvar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globaliserad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även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företagens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roll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samhällsutvecklingen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nationellt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Den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belyser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även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ansvar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följer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företagande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förmåga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analysera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bedöma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problem. Med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studier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företagsekonomi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krävs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0" name="Rektangel 19"/>
          <p:cNvSpPr/>
          <p:nvPr/>
        </p:nvSpPr>
        <p:spPr bwMode="auto">
          <a:xfrm>
            <a:off x="3419872" y="4869160"/>
            <a:ext cx="1944216" cy="432048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</a:t>
            </a:r>
            <a:r>
              <a:rPr kumimoji="0" lang="sv-S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(EKEKO)</a:t>
            </a:r>
          </a:p>
        </p:txBody>
      </p:sp>
      <p:sp>
        <p:nvSpPr>
          <p:cNvPr id="21" name="Rektangel 20"/>
          <p:cNvSpPr/>
          <p:nvPr/>
        </p:nvSpPr>
        <p:spPr bwMode="auto">
          <a:xfrm>
            <a:off x="5724128" y="4869160"/>
            <a:ext cx="1872208" cy="432048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Juridik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(EKJUR)</a:t>
            </a:r>
          </a:p>
        </p:txBody>
      </p:sp>
    </p:spTree>
    <p:extLst>
      <p:ext uri="{BB962C8B-B14F-4D97-AF65-F5344CB8AC3E}">
        <p14:creationId xmlns:p14="http://schemas.microsoft.com/office/powerpoint/2010/main" val="3508312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ektangel 6"/>
          <p:cNvSpPr/>
          <p:nvPr/>
        </p:nvSpPr>
        <p:spPr>
          <a:xfrm>
            <a:off x="0" y="0"/>
            <a:ext cx="4572000" cy="2060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4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br>
              <a:rPr lang="en-US" sz="3100" dirty="0"/>
            </a:br>
            <a:r>
              <a:rPr lang="en-US" sz="1800" dirty="0" err="1">
                <a:solidFill>
                  <a:schemeClr val="bg1"/>
                </a:solidFill>
              </a:rPr>
              <a:t>Högskoleförberedande</a:t>
            </a:r>
            <a:r>
              <a:rPr lang="en-US" sz="1800" dirty="0">
                <a:solidFill>
                  <a:schemeClr val="bg1"/>
                </a:solidFill>
              </a:rPr>
              <a:t>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4152518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konstnärliga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humanistiska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samhällsvetenskapliga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områden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uttrycksformer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samtiden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utifrån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perspektiv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skapa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uppleva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hantverket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samarbetar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både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områden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kulturvetenskap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teknikutveckling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kommunikation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467544" y="5635256"/>
            <a:ext cx="3024336" cy="432048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 och formgivning 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(ESBIL)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563888" y="5635256"/>
            <a:ext cx="1728192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sv-SE" dirty="0"/>
              <a:t>Dans </a:t>
            </a:r>
            <a:r>
              <a:rPr lang="sv-SE" b="0" dirty="0"/>
              <a:t>(ESDAN)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67544" y="6165352"/>
            <a:ext cx="2878696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Estetik och media </a:t>
            </a:r>
            <a:r>
              <a:rPr lang="sv-SE" b="0" dirty="0"/>
              <a:t>(ESEST)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419872" y="6165352"/>
            <a:ext cx="165618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Teater </a:t>
            </a:r>
            <a:r>
              <a:rPr lang="sv-SE" b="0" dirty="0"/>
              <a:t>(ESTEA)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148064" y="6165352"/>
            <a:ext cx="165618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sv-SE" dirty="0"/>
              <a:t>Musik </a:t>
            </a:r>
            <a:r>
              <a:rPr lang="sv-SE" b="0" dirty="0"/>
              <a:t>(ESMUS)</a:t>
            </a:r>
          </a:p>
        </p:txBody>
      </p:sp>
    </p:spTree>
    <p:extLst>
      <p:ext uri="{BB962C8B-B14F-4D97-AF65-F5344CB8AC3E}">
        <p14:creationId xmlns:p14="http://schemas.microsoft.com/office/powerpoint/2010/main" val="4020965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6441282"/>
          </a:xfrm>
        </p:spPr>
      </p:pic>
      <p:sp>
        <p:nvSpPr>
          <p:cNvPr id="8" name="Rektangel 7"/>
          <p:cNvSpPr/>
          <p:nvPr/>
        </p:nvSpPr>
        <p:spPr>
          <a:xfrm>
            <a:off x="-108520" y="-99392"/>
            <a:ext cx="9649072" cy="18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Humanistiska programmet</a:t>
            </a:r>
            <a:br>
              <a:rPr lang="sv-SE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916832"/>
            <a:ext cx="3886200" cy="435133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 program vänder sig till dig som vill arbeta med humaniora och samhällsvetenskap. </a:t>
            </a:r>
          </a:p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studerar människan förr och nu, vilket bland annat innebär att du lär dig mer om kultur och kulturarv, litteratur, historia och filosofi. </a:t>
            </a:r>
          </a:p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språklig medvetenhet präglar utbildningen därför utvecklar du din språkliga säkerhet och kreativitet i tal och skrift.</a:t>
            </a:r>
            <a:b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55576" y="4869160"/>
            <a:ext cx="216000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Kultur </a:t>
            </a:r>
            <a:r>
              <a:rPr lang="sv-SE" b="0" dirty="0"/>
              <a:t>(HUKUL)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55576" y="5445224"/>
            <a:ext cx="231228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Språk </a:t>
            </a:r>
            <a:r>
              <a:rPr lang="sv-SE" b="0" dirty="0"/>
              <a:t>(HUSPR)</a:t>
            </a:r>
          </a:p>
        </p:txBody>
      </p:sp>
    </p:spTree>
    <p:extLst>
      <p:ext uri="{BB962C8B-B14F-4D97-AF65-F5344CB8AC3E}">
        <p14:creationId xmlns:p14="http://schemas.microsoft.com/office/powerpoint/2010/main" val="1809247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9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Naturvetenskapsprogrammet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2015406"/>
            <a:ext cx="5095478" cy="406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lägger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fortsatta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studier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samhälls-vetenskap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sammanhang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livets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villkor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fysikaliska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fenomen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processer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om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samspelet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experiment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studerar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naturvetenskapens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idéer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aktuell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forskning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naturvetenskapligt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förhållningssätt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tänka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kritiskt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resonera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logiskt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systematiska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iakttagelser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praktiskt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experiment,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laborationer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fältstudier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755816" y="5661248"/>
            <a:ext cx="216000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Kultur </a:t>
            </a:r>
            <a:r>
              <a:rPr lang="sv-SE" b="0" dirty="0"/>
              <a:t>(HUKUL)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203848" y="5661248"/>
            <a:ext cx="231228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Språk </a:t>
            </a:r>
            <a:r>
              <a:rPr lang="sv-SE" b="0" dirty="0"/>
              <a:t>(HUSPR)</a:t>
            </a:r>
          </a:p>
        </p:txBody>
      </p:sp>
    </p:spTree>
    <p:extLst>
      <p:ext uri="{BB962C8B-B14F-4D97-AF65-F5344CB8AC3E}">
        <p14:creationId xmlns:p14="http://schemas.microsoft.com/office/powerpoint/2010/main" val="2865361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ektangel 6"/>
          <p:cNvSpPr/>
          <p:nvPr/>
        </p:nvSpPr>
        <p:spPr>
          <a:xfrm>
            <a:off x="-108520" y="0"/>
            <a:ext cx="9721080" cy="16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844824"/>
            <a:ext cx="3971880" cy="36301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518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Samhällsvetenskapsprogrammet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401535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intresserad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fungerar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samhällsförhållanden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Sverige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övrigt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samspelet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människans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livsvillkor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förändrats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historiens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gång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diskuteras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frågor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demokrati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kommunikation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genus,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hållbarhet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läggs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vetenskapligt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kritiskt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förhållningssätt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Självklart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ämnen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påverka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samhället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720567" y="6093344"/>
            <a:ext cx="5184576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Medier, information och kommunikation </a:t>
            </a:r>
            <a:r>
              <a:rPr lang="sv-SE" b="0" dirty="0"/>
              <a:t>(SAMED)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20567" y="5517232"/>
            <a:ext cx="3168352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Beteendevetenskap </a:t>
            </a:r>
            <a:r>
              <a:rPr lang="sv-SE" b="0" dirty="0"/>
              <a:t>(SABET)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121167" y="6093344"/>
            <a:ext cx="2411273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Samhällsvetenskap </a:t>
            </a:r>
            <a:r>
              <a:rPr lang="sv-SE" b="0" dirty="0"/>
              <a:t>(SASAM)</a:t>
            </a:r>
          </a:p>
        </p:txBody>
      </p:sp>
    </p:spTree>
    <p:extLst>
      <p:ext uri="{BB962C8B-B14F-4D97-AF65-F5344CB8AC3E}">
        <p14:creationId xmlns:p14="http://schemas.microsoft.com/office/powerpoint/2010/main" val="45299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 descr="englishforeso - myschool_paco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2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gymnasieskolan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2015406"/>
            <a:ext cx="5599534" cy="406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nationella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          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inriktningar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6094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Teknikprogrammet</a:t>
            </a:r>
            <a:br>
              <a:rPr lang="en-US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</a:t>
            </a:r>
            <a:r>
              <a:rPr lang="en-US" sz="1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  <a:b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tekniska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processer.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lägger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grunden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fortsatta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studier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högskolan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även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högskolebehörighet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områden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fysik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matematik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tekniska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processer. Du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samband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delarna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utvecklas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teknikutveckling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samhället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belyser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teknikens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roll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samspelet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människa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hänsyn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utveckling</a:t>
            </a:r>
            <a:endParaRPr lang="en-US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11560" y="4149080"/>
            <a:ext cx="4297683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Design och produkt- Utveckling </a:t>
            </a:r>
            <a:r>
              <a:rPr lang="sv-SE" b="0" dirty="0">
                <a:solidFill>
                  <a:schemeClr val="bg1"/>
                </a:solidFill>
              </a:rPr>
              <a:t>(TEDES)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11560" y="4678792"/>
            <a:ext cx="4032448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Informations-och medieteknik </a:t>
            </a:r>
            <a:r>
              <a:rPr lang="sv-SE" b="0" dirty="0">
                <a:solidFill>
                  <a:schemeClr val="bg1"/>
                </a:solidFill>
              </a:rPr>
              <a:t>(TEINF)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11560" y="5208504"/>
            <a:ext cx="288032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Produktionsteknik </a:t>
            </a:r>
            <a:r>
              <a:rPr lang="sv-SE" b="0" dirty="0"/>
              <a:t>(TEPRO)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11560" y="5738216"/>
            <a:ext cx="3888432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Samhällsbyggande och miljö </a:t>
            </a:r>
            <a:r>
              <a:rPr lang="sv-SE" b="0" dirty="0"/>
              <a:t>(TESAM)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11560" y="6267927"/>
            <a:ext cx="2808312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Teknikvetenskap </a:t>
            </a:r>
            <a:r>
              <a:rPr lang="sv-SE" b="0" dirty="0"/>
              <a:t>(TETEK)</a:t>
            </a:r>
          </a:p>
        </p:txBody>
      </p:sp>
    </p:spTree>
    <p:extLst>
      <p:ext uri="{BB962C8B-B14F-4D97-AF65-F5344CB8AC3E}">
        <p14:creationId xmlns:p14="http://schemas.microsoft.com/office/powerpoint/2010/main" val="320596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55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491880" y="-99392"/>
            <a:ext cx="5832648" cy="22322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Baccalaureate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teoretiskt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gymnasieprogram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internationell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studentexamen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anseende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IB-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internationellt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”IB diploma”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internationellt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erkänd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studerar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IB-program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förflytta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IB-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varsomhelst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världen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likadant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överallt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undervisningsspråket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alltid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8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812"/>
          </a:xfrm>
        </p:spPr>
      </p:pic>
      <p:sp>
        <p:nvSpPr>
          <p:cNvPr id="5" name="Rektangel 4"/>
          <p:cNvSpPr/>
          <p:nvPr/>
        </p:nvSpPr>
        <p:spPr>
          <a:xfrm>
            <a:off x="4067944" y="260648"/>
            <a:ext cx="4752528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283968" y="1988840"/>
            <a:ext cx="4176464" cy="2952328"/>
          </a:xfrm>
        </p:spPr>
        <p:txBody>
          <a:bodyPr>
            <a:normAutofit/>
          </a:bodyPr>
          <a:lstStyle/>
          <a:p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Beroende på vilken inriktning du väljer kan det handla om att arbeta på en fritidsgård, ett badhus eller i en sporthall som barnskötare eller kanske som personlig assistent åt någon med funktionshinder. </a:t>
            </a:r>
          </a:p>
          <a:p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ska tycka det är roligt och intressant att möta människor som kan ha de mest skilda behov och förutsättningar. </a:t>
            </a:r>
          </a:p>
          <a:p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ska även vara nyfiken på människor med annan kultur och bakgrund än din egen. Utbildningen handlar mycket om samarbete, allas rätt att få vara olika, demokrati och grundläggande mänskliga rättigheter</a:t>
            </a:r>
          </a:p>
          <a:p>
            <a:endParaRPr lang="sv-S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536504" cy="1312168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Barn-och fritidsprogrammet</a:t>
            </a:r>
            <a:b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355976" y="4941168"/>
            <a:ext cx="252028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solidFill>
                  <a:schemeClr val="tx1"/>
                </a:solidFill>
              </a:rPr>
              <a:t>Fritid och hälsa </a:t>
            </a:r>
            <a:r>
              <a:rPr lang="sv-SE" b="0" dirty="0">
                <a:solidFill>
                  <a:schemeClr val="tx1"/>
                </a:solidFill>
              </a:rPr>
              <a:t>(BFFRI)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355976" y="5445224"/>
            <a:ext cx="2952328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solidFill>
                  <a:schemeClr val="tx1"/>
                </a:solidFill>
              </a:rPr>
              <a:t>Pedagogiskt arbete </a:t>
            </a:r>
            <a:r>
              <a:rPr lang="sv-SE" b="0" dirty="0">
                <a:solidFill>
                  <a:schemeClr val="tx1"/>
                </a:solidFill>
              </a:rPr>
              <a:t>(BFPED)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355976" y="5949280"/>
            <a:ext cx="2592288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>
                <a:solidFill>
                  <a:schemeClr val="tx1"/>
                </a:solidFill>
              </a:rPr>
              <a:t>Socialt arbete </a:t>
            </a:r>
            <a:r>
              <a:rPr lang="sv-SE" b="0" dirty="0">
                <a:solidFill>
                  <a:schemeClr val="tx1"/>
                </a:solidFill>
              </a:rPr>
              <a:t>(BFSOC)</a:t>
            </a:r>
          </a:p>
        </p:txBody>
      </p:sp>
    </p:spTree>
    <p:extLst>
      <p:ext uri="{BB962C8B-B14F-4D97-AF65-F5344CB8AC3E}">
        <p14:creationId xmlns:p14="http://schemas.microsoft.com/office/powerpoint/2010/main" val="3876729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36512" y="0"/>
            <a:ext cx="9361040" cy="16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2" y="1772816"/>
            <a:ext cx="828092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programmet lär du dig att bygga säkert, miljösmart och hållbart. </a:t>
            </a:r>
          </a:p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får inblick i branschens olika yrken och lärd dig om entreprenörskap samt hur du driver eget företag. Vidare lär du dig att följa ritningar och instruktioner. </a:t>
            </a:r>
          </a:p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Då material, verktyg, byggnadsteknik och lagstiftning förändras hela tiden, fokuserar utbildningen på att utveckla din kreativitet och initiativförmåga. </a:t>
            </a:r>
          </a:p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ska vara beredd på att samarbeta i lag, men samtidigt vara självständig och kunna ta ansvar.</a:t>
            </a:r>
          </a:p>
          <a:p>
            <a:pPr marL="0" indent="0">
              <a:buNone/>
            </a:pPr>
            <a:endParaRPr lang="sv-S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48" y="3861048"/>
            <a:ext cx="5857728" cy="3624635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540843" y="3861048"/>
            <a:ext cx="309634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Anläggningsfordon (BAANL)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40843" y="4347114"/>
            <a:ext cx="2448272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Husbyggnad (BAHUS)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113587" cy="648072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C3F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 och anläggningsprogrammet</a:t>
            </a:r>
            <a:br>
              <a:rPr lang="sv-SE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0843" y="4833180"/>
            <a:ext cx="316706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Mark-och anläggning </a:t>
            </a:r>
            <a:r>
              <a:rPr lang="sv-SE" b="0" dirty="0"/>
              <a:t>(BAMAR)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40843" y="5319246"/>
            <a:ext cx="2159999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Måleri </a:t>
            </a:r>
            <a:r>
              <a:rPr lang="sv-SE" b="0" dirty="0"/>
              <a:t>(BAMAL)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40843" y="5805313"/>
            <a:ext cx="219612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Plåtslageri </a:t>
            </a:r>
            <a:r>
              <a:rPr lang="sv-SE" b="0" dirty="0"/>
              <a:t>(BAPLA)</a:t>
            </a:r>
          </a:p>
        </p:txBody>
      </p:sp>
    </p:spTree>
    <p:extLst>
      <p:ext uri="{BB962C8B-B14F-4D97-AF65-F5344CB8AC3E}">
        <p14:creationId xmlns:p14="http://schemas.microsoft.com/office/powerpoint/2010/main" val="393703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5160630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El-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energiprogrammet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1490" y="2492896"/>
            <a:ext cx="3840085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Här</a:t>
            </a:r>
            <a:r>
              <a:rPr lang="en-US" sz="1600" dirty="0"/>
              <a:t> </a:t>
            </a:r>
            <a:r>
              <a:rPr lang="en-US" sz="1600" dirty="0" err="1"/>
              <a:t>lär</a:t>
            </a:r>
            <a:r>
              <a:rPr lang="en-US" sz="1600" dirty="0"/>
              <a:t> du dig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underhålla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skapa</a:t>
            </a:r>
            <a:r>
              <a:rPr lang="en-US" sz="1600" dirty="0"/>
              <a:t> </a:t>
            </a:r>
            <a:r>
              <a:rPr lang="en-US" sz="1600" dirty="0" err="1"/>
              <a:t>viktiga</a:t>
            </a:r>
            <a:r>
              <a:rPr lang="en-US" sz="1600" dirty="0"/>
              <a:t> </a:t>
            </a:r>
            <a:r>
              <a:rPr lang="en-US" sz="1600" dirty="0" err="1"/>
              <a:t>funktioner</a:t>
            </a:r>
            <a:r>
              <a:rPr lang="en-US" sz="1600" dirty="0"/>
              <a:t> </a:t>
            </a:r>
            <a:r>
              <a:rPr lang="en-US" sz="1600" dirty="0" err="1"/>
              <a:t>för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samhället</a:t>
            </a:r>
            <a:r>
              <a:rPr lang="en-US" sz="1600" dirty="0"/>
              <a:t> </a:t>
            </a:r>
            <a:r>
              <a:rPr lang="en-US" sz="1600" dirty="0" err="1"/>
              <a:t>ska</a:t>
            </a:r>
            <a:r>
              <a:rPr lang="en-US" sz="1600" dirty="0"/>
              <a:t> </a:t>
            </a:r>
            <a:r>
              <a:rPr lang="en-US" sz="1600" dirty="0" err="1"/>
              <a:t>få</a:t>
            </a:r>
            <a:r>
              <a:rPr lang="en-US" sz="1600" dirty="0"/>
              <a:t> </a:t>
            </a:r>
            <a:r>
              <a:rPr lang="en-US" sz="1600" dirty="0" err="1"/>
              <a:t>tillgång</a:t>
            </a:r>
            <a:r>
              <a:rPr lang="en-US" sz="1600" dirty="0"/>
              <a:t> till el,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vatten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r>
              <a:rPr lang="en-US" sz="1600" dirty="0"/>
              <a:t>Du </a:t>
            </a:r>
            <a:r>
              <a:rPr lang="en-US" sz="1600" dirty="0" err="1"/>
              <a:t>lär</a:t>
            </a:r>
            <a:r>
              <a:rPr lang="en-US" sz="1600" dirty="0"/>
              <a:t> dig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installera</a:t>
            </a:r>
            <a:r>
              <a:rPr lang="en-US" sz="1600" dirty="0"/>
              <a:t>, </a:t>
            </a:r>
            <a:r>
              <a:rPr lang="en-US" sz="1600" dirty="0" err="1"/>
              <a:t>producera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distribuera</a:t>
            </a:r>
            <a:r>
              <a:rPr lang="en-US" sz="1600" dirty="0"/>
              <a:t> </a:t>
            </a:r>
            <a:r>
              <a:rPr lang="en-US" sz="1600" dirty="0" err="1"/>
              <a:t>dessa</a:t>
            </a:r>
            <a:r>
              <a:rPr lang="en-US" sz="1600" dirty="0"/>
              <a:t> </a:t>
            </a:r>
            <a:r>
              <a:rPr lang="en-US" sz="1600" dirty="0" err="1"/>
              <a:t>funktioner</a:t>
            </a:r>
            <a:r>
              <a:rPr lang="en-US" sz="1600" dirty="0"/>
              <a:t>. </a:t>
            </a:r>
            <a:r>
              <a:rPr lang="en-US" sz="1600" dirty="0" err="1"/>
              <a:t>Vidare</a:t>
            </a:r>
            <a:r>
              <a:rPr lang="en-US" sz="1600" dirty="0"/>
              <a:t> </a:t>
            </a:r>
            <a:r>
              <a:rPr lang="en-US" sz="1600" dirty="0" err="1"/>
              <a:t>får</a:t>
            </a:r>
            <a:r>
              <a:rPr lang="en-US" sz="1600" dirty="0"/>
              <a:t> du </a:t>
            </a:r>
            <a:r>
              <a:rPr lang="en-US" sz="1600" dirty="0" err="1"/>
              <a:t>utbildning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att</a:t>
            </a:r>
            <a:r>
              <a:rPr lang="en-US" sz="1600" dirty="0"/>
              <a:t> </a:t>
            </a:r>
            <a:r>
              <a:rPr lang="en-US" sz="1600" dirty="0" err="1"/>
              <a:t>underhålla</a:t>
            </a:r>
            <a:r>
              <a:rPr lang="en-US" sz="1600" dirty="0"/>
              <a:t> </a:t>
            </a:r>
            <a:r>
              <a:rPr lang="en-US" sz="1600" dirty="0" err="1"/>
              <a:t>samhällets</a:t>
            </a:r>
            <a:r>
              <a:rPr lang="en-US" sz="1600" dirty="0"/>
              <a:t> </a:t>
            </a:r>
            <a:r>
              <a:rPr lang="en-US" sz="1600" dirty="0" err="1"/>
              <a:t>informationsteknik</a:t>
            </a:r>
            <a:r>
              <a:rPr lang="en-US" sz="1600" dirty="0"/>
              <a:t>, </a:t>
            </a:r>
            <a:r>
              <a:rPr lang="en-US" sz="1600" dirty="0" err="1"/>
              <a:t>dator-och</a:t>
            </a:r>
            <a:r>
              <a:rPr lang="en-US" sz="1600" dirty="0"/>
              <a:t> </a:t>
            </a:r>
            <a:r>
              <a:rPr lang="en-US" sz="1600" dirty="0" err="1"/>
              <a:t>kommunikationsteknik</a:t>
            </a:r>
            <a:r>
              <a:rPr lang="en-US" sz="1600" dirty="0"/>
              <a:t>. Du </a:t>
            </a:r>
            <a:r>
              <a:rPr lang="en-US" sz="1600" dirty="0" err="1"/>
              <a:t>får</a:t>
            </a:r>
            <a:r>
              <a:rPr lang="en-US" sz="1600" dirty="0"/>
              <a:t> </a:t>
            </a:r>
            <a:r>
              <a:rPr lang="en-US" sz="1600" dirty="0" err="1"/>
              <a:t>även</a:t>
            </a:r>
            <a:r>
              <a:rPr lang="en-US" sz="1600" dirty="0"/>
              <a:t> </a:t>
            </a:r>
            <a:r>
              <a:rPr lang="en-US" sz="1600" dirty="0" err="1"/>
              <a:t>inblick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entreprenörskap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hur</a:t>
            </a:r>
            <a:r>
              <a:rPr lang="en-US" sz="1600" dirty="0"/>
              <a:t> du driver </a:t>
            </a:r>
            <a:r>
              <a:rPr lang="en-US" sz="1600" dirty="0" err="1"/>
              <a:t>ett</a:t>
            </a:r>
            <a:r>
              <a:rPr lang="en-US" sz="1600" dirty="0"/>
              <a:t> </a:t>
            </a:r>
            <a:r>
              <a:rPr lang="en-US" sz="1600" dirty="0" err="1"/>
              <a:t>företag</a:t>
            </a:r>
            <a:r>
              <a:rPr lang="en-US" sz="1600" dirty="0"/>
              <a:t>.  </a:t>
            </a:r>
          </a:p>
          <a:p>
            <a:pPr marL="0"/>
            <a:endParaRPr lang="en-US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635630" y="5085184"/>
            <a:ext cx="2208178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Automation </a:t>
            </a:r>
            <a:r>
              <a:rPr lang="sv-SE" b="0" dirty="0"/>
              <a:t>(EEAUT)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987824" y="5877272"/>
            <a:ext cx="3240360" cy="738664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Dator-och </a:t>
            </a:r>
          </a:p>
          <a:p>
            <a:r>
              <a:rPr lang="sv-SE" dirty="0"/>
              <a:t>kommunikationsteknik </a:t>
            </a:r>
            <a:r>
              <a:rPr lang="sv-SE" b="0" dirty="0"/>
              <a:t>(EEDA)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35630" y="5641887"/>
            <a:ext cx="180020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Elteknik </a:t>
            </a:r>
            <a:r>
              <a:rPr lang="sv-SE" b="0" dirty="0"/>
              <a:t>(EELT)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5630" y="6198591"/>
            <a:ext cx="216000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Energiteknik </a:t>
            </a:r>
            <a:r>
              <a:rPr lang="sv-SE" b="0" dirty="0"/>
              <a:t>(EENE)</a:t>
            </a:r>
          </a:p>
        </p:txBody>
      </p:sp>
    </p:spTree>
    <p:extLst>
      <p:ext uri="{BB962C8B-B14F-4D97-AF65-F5344CB8AC3E}">
        <p14:creationId xmlns:p14="http://schemas.microsoft.com/office/powerpoint/2010/main" val="230120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465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Naturbruks-programmet</a:t>
            </a:r>
            <a:br>
              <a:rPr lang="en-US" sz="3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24073" y="2276872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jobba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växter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mark,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vatten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förmåga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livsmedel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växtmaterial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träråvara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verksamheter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natur-och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landskapsvård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fiske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vattenbruk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park-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trädgårdsmiljöer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större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förståelse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mångfald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verksamheter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påverkar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ekologi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områden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studerar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förmåga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ansvarsfullt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851920" y="5805264"/>
            <a:ext cx="2150150" cy="307777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Djur </a:t>
            </a:r>
            <a:r>
              <a:rPr lang="sv-SE" b="0" dirty="0"/>
              <a:t>(NBDJ)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300192" y="5805264"/>
            <a:ext cx="2160240" cy="307777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Lantbruk </a:t>
            </a:r>
            <a:r>
              <a:rPr lang="sv-SE" b="0" dirty="0"/>
              <a:t>(NBLAN)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851920" y="6237312"/>
            <a:ext cx="2160000" cy="307777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Skog </a:t>
            </a:r>
            <a:r>
              <a:rPr lang="sv-SE" b="0" dirty="0"/>
              <a:t>(NBSKO)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00192" y="6237312"/>
            <a:ext cx="2193432" cy="307777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Trädgård </a:t>
            </a:r>
            <a:r>
              <a:rPr lang="sv-SE" b="0" dirty="0"/>
              <a:t>(NBTRA)</a:t>
            </a:r>
          </a:p>
        </p:txBody>
      </p:sp>
    </p:spTree>
    <p:extLst>
      <p:ext uri="{BB962C8B-B14F-4D97-AF65-F5344CB8AC3E}">
        <p14:creationId xmlns:p14="http://schemas.microsoft.com/office/powerpoint/2010/main" val="31283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1669950"/>
            <a:ext cx="4209427" cy="38472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Restaurang-och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livsmedelsprogrammet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669950"/>
            <a:ext cx="351130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praktiskt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måltiden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gäster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ex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bageri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traditionella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hantverksmässiga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livsmedelsproduktion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matlagning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måltiden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helhet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försäljning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service,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hygien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näringslära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specialkost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alkoholservering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företagande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Även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skyltning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entreprenörskap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företagande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755576" y="5661248"/>
            <a:ext cx="3744416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Bageri och konditori </a:t>
            </a:r>
            <a:r>
              <a:rPr lang="sv-SE" b="0" dirty="0"/>
              <a:t>(RLBAG)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55576" y="6237360"/>
            <a:ext cx="489630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Färskvaror, delikatesser och catering </a:t>
            </a:r>
            <a:r>
              <a:rPr lang="sv-SE" b="0" dirty="0"/>
              <a:t>(RLFAR)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716016" y="5661248"/>
            <a:ext cx="288032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Kök och servering </a:t>
            </a:r>
            <a:r>
              <a:rPr lang="sv-SE" b="0" dirty="0"/>
              <a:t>(RLKOK)</a:t>
            </a:r>
          </a:p>
        </p:txBody>
      </p:sp>
    </p:spTree>
    <p:extLst>
      <p:ext uri="{BB962C8B-B14F-4D97-AF65-F5344CB8AC3E}">
        <p14:creationId xmlns:p14="http://schemas.microsoft.com/office/powerpoint/2010/main" val="293293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24072" y="404664"/>
            <a:ext cx="5240416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VVS-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fastighets-programmet</a:t>
            </a:r>
            <a:br>
              <a:rPr lang="en-US" sz="3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541992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 till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byggnader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värme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ventilation,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vatten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avlopp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fastighetsservice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installera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felsökning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reparation, drift,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underhåll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reglerteknik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energioptimering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också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fastighet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anläggningar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förvaltas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underhålls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Dessutom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viktigt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använder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resurser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effektivt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hänsyn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Utbildningen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ökar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därför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miljömedvetenhet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utvecklar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förmåga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omsätta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kunskaper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ekologi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resursanvändning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handling</a:t>
            </a: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815648" y="5445271"/>
            <a:ext cx="216369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Fastighet </a:t>
            </a:r>
            <a:r>
              <a:rPr lang="sv-SE" b="0" dirty="0"/>
              <a:t>(VFFAS)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815648" y="6021336"/>
            <a:ext cx="3708680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Kyl-och värmepumpsteknik </a:t>
            </a:r>
            <a:r>
              <a:rPr lang="sv-SE" b="0" dirty="0"/>
              <a:t>(VFKYL)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047896" y="5445272"/>
            <a:ext cx="2880708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Ventilationsteknik </a:t>
            </a:r>
            <a:r>
              <a:rPr lang="sv-SE" b="0" dirty="0"/>
              <a:t>(VFVEN)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596336" y="6021336"/>
            <a:ext cx="1404424" cy="432000"/>
          </a:xfrm>
          <a:prstGeom prst="rect">
            <a:avLst/>
          </a:prstGeom>
          <a:solidFill>
            <a:srgbClr val="DBF27E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VVS </a:t>
            </a:r>
            <a:r>
              <a:rPr lang="sv-SE" b="0" dirty="0"/>
              <a:t>(VFVVS)</a:t>
            </a:r>
          </a:p>
        </p:txBody>
      </p:sp>
    </p:spTree>
    <p:extLst>
      <p:ext uri="{BB962C8B-B14F-4D97-AF65-F5344CB8AC3E}">
        <p14:creationId xmlns:p14="http://schemas.microsoft.com/office/powerpoint/2010/main" val="92209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Rektangel 5"/>
          <p:cNvSpPr/>
          <p:nvPr/>
        </p:nvSpPr>
        <p:spPr>
          <a:xfrm>
            <a:off x="4932040" y="-99392"/>
            <a:ext cx="4464496" cy="73448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158936" y="2318022"/>
            <a:ext cx="3805552" cy="42726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663277"/>
            <a:ext cx="401535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Vård-och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omsorgs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2462038"/>
            <a:ext cx="432048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hälso-och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sjukvård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psykiatri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äldreomsorg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funktionsnedsättning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Vård-och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omsorgsprogrammet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val. 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dig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ohälsa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funktionsnedsättning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pedagogik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psykologi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utgår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människosyn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betonar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människors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mänsklig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värdighet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livskvalitet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välbefinnande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om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människans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åldrar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psykologiska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kulturella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existentiella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aspekter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ohälsa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funktionsnedsättning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inriktningen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profiler.</a:t>
            </a:r>
          </a:p>
        </p:txBody>
      </p:sp>
      <p:cxnSp>
        <p:nvCxnSpPr>
          <p:cNvPr id="8" name="Rak koppling 7"/>
          <p:cNvCxnSpPr/>
          <p:nvPr/>
        </p:nvCxnSpPr>
        <p:spPr>
          <a:xfrm>
            <a:off x="467544" y="2420888"/>
            <a:ext cx="3672408" cy="0"/>
          </a:xfrm>
          <a:prstGeom prst="line">
            <a:avLst/>
          </a:prstGeom>
          <a:ln>
            <a:solidFill>
              <a:srgbClr val="C3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94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615" y="4646183"/>
            <a:ext cx="2394000" cy="187916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6" y="326302"/>
            <a:ext cx="2392179" cy="175825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615" y="2460341"/>
            <a:ext cx="2394000" cy="181005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flipV="1">
            <a:off x="251520" y="326302"/>
            <a:ext cx="6120680" cy="61926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395536" y="476672"/>
            <a:ext cx="454155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>
                <a:solidFill>
                  <a:srgbClr val="CDF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Yrkesprogram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7544" y="1124744"/>
            <a:ext cx="5760640" cy="502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Barn- och fritidsprogrammet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Bygg- och anläggningsprogrammet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El- och energiprogrammet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Fordons- och transportprogrammet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Försäljning- och serviceprogrammet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Hantverksprogrammet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Hotell- och turismprogrammet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Industritekniska 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Naturbruksprogrammet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Restaurang- och livsmedelsprogrammet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VVS- och fastighetsprogrammet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Vård- och omsorgsprogrammet</a:t>
            </a:r>
          </a:p>
        </p:txBody>
      </p:sp>
    </p:spTree>
    <p:extLst>
      <p:ext uri="{BB962C8B-B14F-4D97-AF65-F5344CB8AC3E}">
        <p14:creationId xmlns:p14="http://schemas.microsoft.com/office/powerpoint/2010/main" val="166870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ECCF45-F6C9-4033-A09D-4A66BBAC12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593" y="260648"/>
            <a:ext cx="59111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CDF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Högskoleförberedande program</a:t>
            </a:r>
            <a:endParaRPr lang="en-US" sz="4000" dirty="0">
              <a:solidFill>
                <a:srgbClr val="CDFA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4594" y="1655507"/>
            <a:ext cx="4447406" cy="415571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Samhällsvetenskapsprogrammet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Ekonomiprogrammet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Humanistiska programmet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1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Naturvetenskapsprogrammet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1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Teknikprogrammet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1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Estetiska programmet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Baccalaureate</a:t>
            </a:r>
            <a:endParaRPr lang="sv-SE" sz="1800" b="1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3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90512" y="1200152"/>
            <a:ext cx="4571536" cy="4457696"/>
          </a:xfrm>
        </p:spPr>
        <p:txBody>
          <a:bodyPr anchor="ctr">
            <a:normAutofit/>
          </a:bodyPr>
          <a:lstStyle/>
          <a:p>
            <a:pPr algn="l"/>
            <a:r>
              <a:rPr lang="sv-SE" sz="4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Introduktions-program</a:t>
            </a:r>
            <a:br>
              <a:rPr lang="sv-SE" sz="4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för dig som inte är behörig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9512" y="1200152"/>
            <a:ext cx="2570361" cy="4457696"/>
          </a:xfrm>
        </p:spPr>
        <p:txBody>
          <a:bodyPr anchor="ctr">
            <a:normAutofit/>
          </a:bodyPr>
          <a:lstStyle/>
          <a:p>
            <a:pPr algn="r"/>
            <a:r>
              <a:rPr lang="sv-SE" sz="1800" dirty="0">
                <a:solidFill>
                  <a:srgbClr val="FFFFFF"/>
                </a:solidFill>
              </a:rPr>
              <a:t>På gymnasieskolans Introduktionsprogram (IM) i sin hemkommun kan elever som är obehöriga i efterhand förbättra sina kunskaper i ämnen där betyg saknas.</a:t>
            </a:r>
          </a:p>
        </p:txBody>
      </p:sp>
    </p:spTree>
    <p:extLst>
      <p:ext uri="{BB962C8B-B14F-4D97-AF65-F5344CB8AC3E}">
        <p14:creationId xmlns:p14="http://schemas.microsoft.com/office/powerpoint/2010/main" val="70214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t hörn 4"/>
          <p:cNvSpPr/>
          <p:nvPr/>
        </p:nvSpPr>
        <p:spPr bwMode="auto">
          <a:xfrm flipV="1">
            <a:off x="0" y="0"/>
            <a:ext cx="9144000" cy="6858000"/>
          </a:xfrm>
          <a:prstGeom prst="round1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ktangel med rundat hörn 5"/>
          <p:cNvSpPr/>
          <p:nvPr/>
        </p:nvSpPr>
        <p:spPr bwMode="auto">
          <a:xfrm flipV="1">
            <a:off x="152400" y="152400"/>
            <a:ext cx="9144000" cy="6858000"/>
          </a:xfrm>
          <a:prstGeom prst="round1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640960" cy="648072"/>
          </a:xfrm>
        </p:spPr>
        <p:txBody>
          <a:bodyPr/>
          <a:lstStyle/>
          <a:p>
            <a:r>
              <a:rPr lang="sv-SE" sz="4400" b="0" dirty="0">
                <a:solidFill>
                  <a:schemeClr val="bg1"/>
                </a:solidFill>
              </a:rPr>
              <a:t>Behörighet gymnasieskolan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971600" y="1340768"/>
            <a:ext cx="6283728" cy="1733466"/>
            <a:chOff x="343" y="33484"/>
            <a:chExt cx="6283728" cy="17334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ktangel med rundade hörn 7"/>
            <p:cNvSpPr/>
            <p:nvPr/>
          </p:nvSpPr>
          <p:spPr>
            <a:xfrm>
              <a:off x="343" y="33484"/>
              <a:ext cx="6283728" cy="1733466"/>
            </a:xfrm>
            <a:prstGeom prst="roundRect">
              <a:avLst>
                <a:gd name="adj" fmla="val 10000"/>
              </a:avLst>
            </a:prstGeom>
            <a:solidFill>
              <a:srgbClr val="B9E600">
                <a:alpha val="58824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/>
            <p:cNvSpPr txBox="1"/>
            <p:nvPr/>
          </p:nvSpPr>
          <p:spPr>
            <a:xfrm>
              <a:off x="51114" y="84255"/>
              <a:ext cx="6182186" cy="1631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400" dirty="0"/>
                <a:t>Yrkesprogram</a:t>
              </a:r>
              <a:r>
                <a:rPr lang="sv-SE" sz="3400" kern="1200" dirty="0"/>
                <a:t> minst </a:t>
              </a:r>
              <a:r>
                <a:rPr lang="sv-SE" sz="2800" b="1" kern="1200" dirty="0"/>
                <a:t>8</a:t>
              </a:r>
              <a:r>
                <a:rPr lang="sv-SE" sz="3400" kern="1200" dirty="0"/>
                <a:t> ämnen godkända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71600" y="3140968"/>
            <a:ext cx="6283728" cy="1296144"/>
            <a:chOff x="343" y="33484"/>
            <a:chExt cx="6283728" cy="17334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ktangel med rundade hörn 10"/>
            <p:cNvSpPr/>
            <p:nvPr/>
          </p:nvSpPr>
          <p:spPr>
            <a:xfrm>
              <a:off x="343" y="33484"/>
              <a:ext cx="6283728" cy="1733466"/>
            </a:xfrm>
            <a:prstGeom prst="roundRect">
              <a:avLst>
                <a:gd name="adj" fmla="val 10000"/>
              </a:avLst>
            </a:prstGeom>
            <a:solidFill>
              <a:srgbClr val="B9E600">
                <a:alpha val="58824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ruta 11"/>
            <p:cNvSpPr txBox="1"/>
            <p:nvPr/>
          </p:nvSpPr>
          <p:spPr>
            <a:xfrm>
              <a:off x="51114" y="84255"/>
              <a:ext cx="6182186" cy="1631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dirty="0"/>
                <a:t>Varav Svenska + Engelska + Matematik</a:t>
              </a:r>
              <a:endParaRPr lang="sv-SE" sz="2000" kern="1200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971600" y="4509120"/>
            <a:ext cx="6283728" cy="1296144"/>
            <a:chOff x="343" y="33484"/>
            <a:chExt cx="6283728" cy="17334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ktangel med rundade hörn 13"/>
            <p:cNvSpPr/>
            <p:nvPr/>
          </p:nvSpPr>
          <p:spPr>
            <a:xfrm>
              <a:off x="343" y="33484"/>
              <a:ext cx="6283728" cy="1733466"/>
            </a:xfrm>
            <a:prstGeom prst="roundRect">
              <a:avLst>
                <a:gd name="adj" fmla="val 10000"/>
              </a:avLst>
            </a:prstGeom>
            <a:solidFill>
              <a:srgbClr val="B9E600">
                <a:alpha val="58824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ruta 14"/>
            <p:cNvSpPr txBox="1"/>
            <p:nvPr/>
          </p:nvSpPr>
          <p:spPr>
            <a:xfrm>
              <a:off x="51114" y="84255"/>
              <a:ext cx="6182186" cy="1631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dirty="0"/>
                <a:t>+ 5 ämnen</a:t>
              </a:r>
              <a:endParaRPr lang="sv-SE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10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t hörn 2"/>
          <p:cNvSpPr/>
          <p:nvPr/>
        </p:nvSpPr>
        <p:spPr bwMode="auto">
          <a:xfrm>
            <a:off x="0" y="-188640"/>
            <a:ext cx="9396536" cy="7046640"/>
          </a:xfrm>
          <a:prstGeom prst="round1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ektangel med rundat hörn 4"/>
          <p:cNvSpPr/>
          <p:nvPr/>
        </p:nvSpPr>
        <p:spPr bwMode="auto">
          <a:xfrm>
            <a:off x="-252536" y="0"/>
            <a:ext cx="9396536" cy="7046640"/>
          </a:xfrm>
          <a:prstGeom prst="round1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648072"/>
          </a:xfrm>
        </p:spPr>
        <p:txBody>
          <a:bodyPr/>
          <a:lstStyle/>
          <a:p>
            <a:r>
              <a:rPr lang="sv-SE" sz="4400" b="0" dirty="0">
                <a:solidFill>
                  <a:schemeClr val="bg1"/>
                </a:solidFill>
              </a:rPr>
              <a:t>Behörighet gymnasieskolan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34903038"/>
              </p:ext>
            </p:extLst>
          </p:nvPr>
        </p:nvGraphicFramePr>
        <p:xfrm>
          <a:off x="971600" y="1484784"/>
          <a:ext cx="62844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95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-36512" y="-99392"/>
            <a:ext cx="9180512" cy="140203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5592444" cy="22285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13587" cy="648072"/>
          </a:xfrm>
        </p:spPr>
        <p:txBody>
          <a:bodyPr/>
          <a:lstStyle/>
          <a:p>
            <a:r>
              <a:rPr lang="sv-SE" sz="4400" b="0" dirty="0">
                <a:solidFill>
                  <a:srgbClr val="C3F000"/>
                </a:solidFill>
              </a:rPr>
              <a:t>Ditt meritvärde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484784"/>
            <a:ext cx="7113588" cy="33843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dirty="0">
                <a:solidFill>
                  <a:prstClr val="black"/>
                </a:solidFill>
                <a:latin typeface="+mj-lt"/>
                <a:ea typeface="Source Sans Pro" panose="020B0503030403020204" pitchFamily="34" charset="0"/>
              </a:rPr>
              <a:t>Slutbetyget i åk 9 är avgörande för antagningen. Elevens 16 eller 17 betyg räknas enligt följande:</a:t>
            </a:r>
            <a:br>
              <a:rPr lang="sv-SE" altLang="sv-SE" dirty="0">
                <a:solidFill>
                  <a:prstClr val="black"/>
                </a:solidFill>
                <a:latin typeface="+mj-lt"/>
                <a:ea typeface="Source Sans Pro" panose="020B0503030403020204" pitchFamily="34" charset="0"/>
              </a:rPr>
            </a:br>
            <a:endParaRPr lang="sv-SE" altLang="sv-SE" dirty="0">
              <a:solidFill>
                <a:prstClr val="black"/>
              </a:solidFill>
              <a:latin typeface="+mj-lt"/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A  20 poäng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B	  17,5 poäng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C	  15 poäng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D  12,5 poäng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E	  10 poäng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b="1" dirty="0">
                <a:latin typeface="+mj-lt"/>
                <a:ea typeface="Source Sans Pro" panose="020B0503030403020204" pitchFamily="34" charset="0"/>
              </a:rPr>
              <a:t>F	  0 poäng</a:t>
            </a:r>
            <a:r>
              <a:rPr lang="sv-SE" altLang="sv-SE" b="1" dirty="0">
                <a:solidFill>
                  <a:srgbClr val="7030A0"/>
                </a:solidFill>
                <a:latin typeface="+mj-lt"/>
                <a:ea typeface="Source Sans Pro" panose="020B0503030403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altLang="sv-SE" dirty="0">
              <a:solidFill>
                <a:prstClr val="black"/>
              </a:solidFill>
              <a:latin typeface="+mj-lt"/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altLang="sv-SE" dirty="0">
                <a:solidFill>
                  <a:prstClr val="black"/>
                </a:solidFill>
                <a:latin typeface="+mj-lt"/>
                <a:ea typeface="Source Sans Pro" panose="020B0503030403020204" pitchFamily="34" charset="0"/>
              </a:rPr>
              <a:t>Den som läst ett modernt språk som språkval får tillgodoräkna sig 17 betyg.</a:t>
            </a:r>
          </a:p>
          <a:p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976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liggande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9E600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B10F335-93FF-4E94-983C-CAA2A2722E7B}" vid="{91E90E06-AD65-4950-8902-5538480B02BC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E32BDC750FEC40B36F4DD1BDFC8CCE" ma:contentTypeVersion="2" ma:contentTypeDescription="Skapa ett nytt dokument." ma:contentTypeScope="" ma:versionID="31c1aa5486610b67d178db6c647705a2">
  <xsd:schema xmlns:xsd="http://www.w3.org/2001/XMLSchema" xmlns:xs="http://www.w3.org/2001/XMLSchema" xmlns:p="http://schemas.microsoft.com/office/2006/metadata/properties" xmlns:ns2="4a5203a3-ceab-46d5-a945-e83d985ec339" targetNamespace="http://schemas.microsoft.com/office/2006/metadata/properties" ma:root="true" ma:fieldsID="2b4e2d07a609ee1171d4130c93f81ac5" ns2:_="">
    <xsd:import namespace="4a5203a3-ceab-46d5-a945-e83d985ec3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203a3-ceab-46d5-a945-e83d985ec3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87C95-6836-42A5-AAF4-B3619B11DD2F}">
  <ds:schemaRefs>
    <ds:schemaRef ds:uri="http://purl.org/dc/terms/"/>
    <ds:schemaRef ds:uri="4a5203a3-ceab-46d5-a945-e83d985ec33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C06F8E-DB02-42F0-AC25-D8AA0CD0D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E6E74E-EDE7-4A01-B4E2-CFB4B8AEF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203a3-ceab-46d5-a945-e83d985ec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2450</Words>
  <Application>Microsoft Office PowerPoint</Application>
  <PresentationFormat>Bildspel på skärmen (4:3)</PresentationFormat>
  <Paragraphs>402</Paragraphs>
  <Slides>38</Slides>
  <Notes>38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Times</vt:lpstr>
      <vt:lpstr>Verdana</vt:lpstr>
      <vt:lpstr>Wingdings</vt:lpstr>
      <vt:lpstr>Powerpoint liggande 1</vt:lpstr>
      <vt:lpstr>Office-tema</vt:lpstr>
      <vt:lpstr>PowerPoint-presentation</vt:lpstr>
      <vt:lpstr>Viktiga datum för antagningen </vt:lpstr>
      <vt:lpstr>Om gymnasieskolan…</vt:lpstr>
      <vt:lpstr>PowerPoint-presentation</vt:lpstr>
      <vt:lpstr>Högskoleförberedande program</vt:lpstr>
      <vt:lpstr>Introduktions-program - för dig som inte är behörig</vt:lpstr>
      <vt:lpstr>Behörighet gymnasieskolan</vt:lpstr>
      <vt:lpstr>Behörighet gymnasieskolan</vt:lpstr>
      <vt:lpstr>Ditt meritvärde</vt:lpstr>
      <vt:lpstr>APL = Arbetsplatsförlagd lärande</vt:lpstr>
      <vt:lpstr>PowerPoint-presentation</vt:lpstr>
      <vt:lpstr>Andra möjligheter…</vt:lpstr>
      <vt:lpstr>Utbildning Skaraborg</vt:lpstr>
      <vt:lpstr>Att söka  till annan ort…</vt:lpstr>
      <vt:lpstr>Om gymnasieskolan</vt:lpstr>
      <vt:lpstr>Idrott och studier!</vt:lpstr>
      <vt:lpstr> Fundera på vad DU är intresserad av! </vt:lpstr>
      <vt:lpstr>Hur ska du välja?</vt:lpstr>
      <vt:lpstr>Tänk på att!</vt:lpstr>
      <vt:lpstr>Bra länkar att gå in och skaffa sig information på:</vt:lpstr>
      <vt:lpstr>Vad finner du på utbildningskaraborg.se?</vt:lpstr>
      <vt:lpstr>Vad finner du INTE på www.utbildningskaraborg.se?</vt:lpstr>
      <vt:lpstr>Att vara observant på…</vt:lpstr>
      <vt:lpstr>Hur gör jag min ansökan?</vt:lpstr>
      <vt:lpstr>Ekonomiprogrammet Högskoleförberedande program</vt:lpstr>
      <vt:lpstr>Estetiska programmet Högskoleförberedande program</vt:lpstr>
      <vt:lpstr>Humanistiska programmet Högskoleförberedande program</vt:lpstr>
      <vt:lpstr>Naturvetenskapsprogrammet Högskoleförberedande program</vt:lpstr>
      <vt:lpstr>Samhällsvetenskapsprogrammet Högskoleförberedande program</vt:lpstr>
      <vt:lpstr>Teknikprogrammet Högskoleförberedande program </vt:lpstr>
      <vt:lpstr>International Baccalaureate</vt:lpstr>
      <vt:lpstr>Barn-och fritidsprogrammet Yrkesprogram</vt:lpstr>
      <vt:lpstr>Bygg och anläggningsprogrammet Yrkesprogram</vt:lpstr>
      <vt:lpstr>El-och energiprogrammet Yrkesprogram</vt:lpstr>
      <vt:lpstr>Naturbruks-programmet Yrkesprogram</vt:lpstr>
      <vt:lpstr>Restaurang-och livsmedelsprogrammet Yrkesprogram  </vt:lpstr>
      <vt:lpstr>VVS-och fastighets-programmet Yrkesprogram</vt:lpstr>
      <vt:lpstr>Vård-och omsorgs programmet Yrkesprogram</vt:lpstr>
    </vt:vector>
  </TitlesOfParts>
  <Company>Skövde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Jolsgård</dc:creator>
  <cp:lastModifiedBy>Petra Eriksson</cp:lastModifiedBy>
  <cp:revision>139</cp:revision>
  <dcterms:created xsi:type="dcterms:W3CDTF">2017-08-14T08:44:41Z</dcterms:created>
  <dcterms:modified xsi:type="dcterms:W3CDTF">2022-09-26T12:10:08Z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0x0101000DE32BDC750FEC40B36F4DD1BDFC8CCE</vt:lpwstr>
  </property>
</Properties>
</file>