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sldIdLst>
    <p:sldId id="300" r:id="rId5"/>
    <p:sldId id="284" r:id="rId6"/>
    <p:sldId id="278" r:id="rId7"/>
    <p:sldId id="280" r:id="rId8"/>
    <p:sldId id="282" r:id="rId9"/>
    <p:sldId id="281" r:id="rId10"/>
    <p:sldId id="285" r:id="rId11"/>
    <p:sldId id="286" r:id="rId12"/>
    <p:sldId id="287" r:id="rId13"/>
    <p:sldId id="296" r:id="rId14"/>
    <p:sldId id="297" r:id="rId15"/>
    <p:sldId id="299" r:id="rId16"/>
    <p:sldId id="298" r:id="rId17"/>
    <p:sldId id="288" r:id="rId18"/>
    <p:sldId id="289" r:id="rId19"/>
    <p:sldId id="290" r:id="rId20"/>
    <p:sldId id="291" r:id="rId21"/>
    <p:sldId id="292" r:id="rId22"/>
    <p:sldId id="293" r:id="rId23"/>
    <p:sldId id="294" r:id="rId24"/>
    <p:sldId id="295" r:id="rId25"/>
    <p:sldId id="26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6583E1"/>
    <a:srgbClr val="6D67DF"/>
    <a:srgbClr val="5B5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A5242-619C-4052-A91F-695D44320965}" v="4" dt="2021-10-13T13:08:14.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77151" autoAdjust="0"/>
  </p:normalViewPr>
  <p:slideViewPr>
    <p:cSldViewPr snapToGrid="0">
      <p:cViewPr varScale="1">
        <p:scale>
          <a:sx n="114" d="100"/>
          <a:sy n="114" d="100"/>
        </p:scale>
        <p:origin x="4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Ahlqvist" userId="e4c7545f-923b-4ed0-b655-bed1d6c617b4" providerId="ADAL" clId="{8C9A5242-619C-4052-A91F-695D44320965}"/>
    <pc:docChg chg="undo custSel addSld delSld modSld sldOrd">
      <pc:chgData name="Karin Ahlqvist" userId="e4c7545f-923b-4ed0-b655-bed1d6c617b4" providerId="ADAL" clId="{8C9A5242-619C-4052-A91F-695D44320965}" dt="2021-10-13T13:08:29.952" v="19" actId="47"/>
      <pc:docMkLst>
        <pc:docMk/>
      </pc:docMkLst>
      <pc:sldChg chg="del">
        <pc:chgData name="Karin Ahlqvist" userId="e4c7545f-923b-4ed0-b655-bed1d6c617b4" providerId="ADAL" clId="{8C9A5242-619C-4052-A91F-695D44320965}" dt="2021-10-13T13:08:29.952" v="19" actId="47"/>
        <pc:sldMkLst>
          <pc:docMk/>
          <pc:sldMk cId="4122812513" sldId="257"/>
        </pc:sldMkLst>
      </pc:sldChg>
      <pc:sldChg chg="ord">
        <pc:chgData name="Karin Ahlqvist" userId="e4c7545f-923b-4ed0-b655-bed1d6c617b4" providerId="ADAL" clId="{8C9A5242-619C-4052-A91F-695D44320965}" dt="2021-09-29T11:35:07.335" v="1"/>
        <pc:sldMkLst>
          <pc:docMk/>
          <pc:sldMk cId="872025965" sldId="284"/>
        </pc:sldMkLst>
      </pc:sldChg>
      <pc:sldChg chg="modSp mod">
        <pc:chgData name="Karin Ahlqvist" userId="e4c7545f-923b-4ed0-b655-bed1d6c617b4" providerId="ADAL" clId="{8C9A5242-619C-4052-A91F-695D44320965}" dt="2021-09-29T14:38:52.565" v="2" actId="6549"/>
        <pc:sldMkLst>
          <pc:docMk/>
          <pc:sldMk cId="2640003492" sldId="295"/>
        </pc:sldMkLst>
        <pc:spChg chg="mod">
          <ac:chgData name="Karin Ahlqvist" userId="e4c7545f-923b-4ed0-b655-bed1d6c617b4" providerId="ADAL" clId="{8C9A5242-619C-4052-A91F-695D44320965}" dt="2021-09-29T14:38:52.565" v="2" actId="6549"/>
          <ac:spMkLst>
            <pc:docMk/>
            <pc:sldMk cId="2640003492" sldId="295"/>
            <ac:spMk id="3" creationId="{EC950095-E7C0-48A4-AEBC-F1AB1084E204}"/>
          </ac:spMkLst>
        </pc:spChg>
      </pc:sldChg>
      <pc:sldChg chg="addSp delSp modSp new mod setBg">
        <pc:chgData name="Karin Ahlqvist" userId="e4c7545f-923b-4ed0-b655-bed1d6c617b4" providerId="ADAL" clId="{8C9A5242-619C-4052-A91F-695D44320965}" dt="2021-10-13T13:08:14.137" v="18" actId="1076"/>
        <pc:sldMkLst>
          <pc:docMk/>
          <pc:sldMk cId="3344056914" sldId="300"/>
        </pc:sldMkLst>
        <pc:spChg chg="add mod">
          <ac:chgData name="Karin Ahlqvist" userId="e4c7545f-923b-4ed0-b655-bed1d6c617b4" providerId="ADAL" clId="{8C9A5242-619C-4052-A91F-695D44320965}" dt="2021-10-13T13:08:02.807" v="17" actId="1076"/>
          <ac:spMkLst>
            <pc:docMk/>
            <pc:sldMk cId="3344056914" sldId="300"/>
            <ac:spMk id="2" creationId="{6756E362-5606-457A-AC2C-7BE47C900FF1}"/>
          </ac:spMkLst>
        </pc:spChg>
        <pc:spChg chg="add del">
          <ac:chgData name="Karin Ahlqvist" userId="e4c7545f-923b-4ed0-b655-bed1d6c617b4" providerId="ADAL" clId="{8C9A5242-619C-4052-A91F-695D44320965}" dt="2021-10-13T13:07:15.619" v="6" actId="26606"/>
          <ac:spMkLst>
            <pc:docMk/>
            <pc:sldMk cId="3344056914" sldId="300"/>
            <ac:spMk id="71" creationId="{42A4FC2C-047E-45A5-965D-8E1E3BF09BC6}"/>
          </ac:spMkLst>
        </pc:spChg>
        <pc:spChg chg="add del">
          <ac:chgData name="Karin Ahlqvist" userId="e4c7545f-923b-4ed0-b655-bed1d6c617b4" providerId="ADAL" clId="{8C9A5242-619C-4052-A91F-695D44320965}" dt="2021-10-13T13:07:18.268" v="8" actId="26606"/>
          <ac:spMkLst>
            <pc:docMk/>
            <pc:sldMk cId="3344056914" sldId="300"/>
            <ac:spMk id="1028" creationId="{4613B4A9-1C7C-4729-A016-AB42D3979460}"/>
          </ac:spMkLst>
        </pc:spChg>
        <pc:spChg chg="add">
          <ac:chgData name="Karin Ahlqvist" userId="e4c7545f-923b-4ed0-b655-bed1d6c617b4" providerId="ADAL" clId="{8C9A5242-619C-4052-A91F-695D44320965}" dt="2021-10-13T13:07:18.273" v="9" actId="26606"/>
          <ac:spMkLst>
            <pc:docMk/>
            <pc:sldMk cId="3344056914" sldId="300"/>
            <ac:spMk id="1030" creationId="{42A4FC2C-047E-45A5-965D-8E1E3BF09BC6}"/>
          </ac:spMkLst>
        </pc:spChg>
        <pc:picChg chg="add mod">
          <ac:chgData name="Karin Ahlqvist" userId="e4c7545f-923b-4ed0-b655-bed1d6c617b4" providerId="ADAL" clId="{8C9A5242-619C-4052-A91F-695D44320965}" dt="2021-10-13T13:08:14.137" v="18" actId="1076"/>
          <ac:picMkLst>
            <pc:docMk/>
            <pc:sldMk cId="3344056914" sldId="300"/>
            <ac:picMk id="1026" creationId="{E143DC23-90CC-4CA2-BEDE-B6321B411A5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sv-SE" sz="1800" dirty="0"/>
              <a:t>Föräldrastödsprogram som erbjuds i Skaraborg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sv-SE"/>
        </a:p>
      </c:txPr>
    </c:title>
    <c:autoTitleDeleted val="0"/>
    <c:plotArea>
      <c:layout/>
      <c:barChart>
        <c:barDir val="bar"/>
        <c:grouping val="clustered"/>
        <c:varyColors val="0"/>
        <c:ser>
          <c:idx val="0"/>
          <c:order val="0"/>
          <c:tx>
            <c:strRef>
              <c:f>Blad1!$B$1</c:f>
              <c:strCache>
                <c:ptCount val="1"/>
                <c:pt idx="0">
                  <c:v>Universell </c:v>
                </c:pt>
              </c:strCache>
            </c:strRef>
          </c:tx>
          <c:spPr>
            <a:solidFill>
              <a:schemeClr val="accent1"/>
            </a:solidFill>
            <a:ln>
              <a:noFill/>
            </a:ln>
            <a:effectLst/>
          </c:spPr>
          <c:invertIfNegative val="0"/>
          <c:cat>
            <c:strRef>
              <c:f>Blad1!$A$2:$A$25</c:f>
              <c:strCache>
                <c:ptCount val="24"/>
                <c:pt idx="0">
                  <c:v>ABC 2 till 12 år </c:v>
                </c:pt>
                <c:pt idx="1">
                  <c:v>ABC Småbarn </c:v>
                </c:pt>
                <c:pt idx="2">
                  <c:v>ABC Tonår </c:v>
                </c:pt>
                <c:pt idx="3">
                  <c:v>Aktivt föräldraskap </c:v>
                </c:pt>
                <c:pt idx="4">
                  <c:v>Barn i Föräldrars Fokus</c:v>
                </c:pt>
                <c:pt idx="5">
                  <c:v>Beardslee's Familjeinvention</c:v>
                </c:pt>
                <c:pt idx="6">
                  <c:v>Child Parent Psychotherapy</c:v>
                </c:pt>
                <c:pt idx="7">
                  <c:v>Cool Kids </c:v>
                </c:pt>
                <c:pt idx="8">
                  <c:v>De otroliga åren </c:v>
                </c:pt>
                <c:pt idx="9">
                  <c:v>Family Check-up </c:v>
                </c:pt>
                <c:pt idx="10">
                  <c:v>Funktionell familjeterapi </c:v>
                </c:pt>
                <c:pt idx="11">
                  <c:v>Föräldraskap i Sverige </c:v>
                </c:pt>
                <c:pt idx="12">
                  <c:v>International Child Development Programme </c:v>
                </c:pt>
                <c:pt idx="13">
                  <c:v>Kognitiv Integrerad Behandling vid Barnmisshandel </c:v>
                </c:pt>
                <c:pt idx="14">
                  <c:v>KOMET 3-11 år </c:v>
                </c:pt>
                <c:pt idx="15">
                  <c:v>KOMET 12-18 år</c:v>
                </c:pt>
                <c:pt idx="16">
                  <c:v>Mamma och pappa trots allt</c:v>
                </c:pt>
                <c:pt idx="17">
                  <c:v>Marte Meo</c:v>
                </c:pt>
                <c:pt idx="18">
                  <c:v>Parenting Young Children</c:v>
                </c:pt>
                <c:pt idx="19">
                  <c:v>Project Support </c:v>
                </c:pt>
                <c:pt idx="20">
                  <c:v>Tryggare barn </c:v>
                </c:pt>
                <c:pt idx="21">
                  <c:v>Trygghetscirkeln </c:v>
                </c:pt>
                <c:pt idx="22">
                  <c:v>Älskade barn </c:v>
                </c:pt>
                <c:pt idx="23">
                  <c:v>Ömsesidig respekt </c:v>
                </c:pt>
              </c:strCache>
            </c:strRef>
          </c:cat>
          <c:val>
            <c:numRef>
              <c:f>Blad1!$B$2:$B$25</c:f>
              <c:numCache>
                <c:formatCode>General</c:formatCode>
                <c:ptCount val="24"/>
                <c:pt idx="0">
                  <c:v>35</c:v>
                </c:pt>
                <c:pt idx="1">
                  <c:v>8</c:v>
                </c:pt>
                <c:pt idx="2">
                  <c:v>2</c:v>
                </c:pt>
                <c:pt idx="3">
                  <c:v>1</c:v>
                </c:pt>
                <c:pt idx="4">
                  <c:v>3</c:v>
                </c:pt>
                <c:pt idx="5">
                  <c:v>0</c:v>
                </c:pt>
                <c:pt idx="6">
                  <c:v>0</c:v>
                </c:pt>
                <c:pt idx="7">
                  <c:v>0</c:v>
                </c:pt>
                <c:pt idx="8">
                  <c:v>0</c:v>
                </c:pt>
                <c:pt idx="9">
                  <c:v>4</c:v>
                </c:pt>
                <c:pt idx="10">
                  <c:v>0</c:v>
                </c:pt>
                <c:pt idx="11">
                  <c:v>2</c:v>
                </c:pt>
                <c:pt idx="12">
                  <c:v>7</c:v>
                </c:pt>
                <c:pt idx="13">
                  <c:v>1</c:v>
                </c:pt>
                <c:pt idx="14">
                  <c:v>3</c:v>
                </c:pt>
                <c:pt idx="15">
                  <c:v>5</c:v>
                </c:pt>
                <c:pt idx="16">
                  <c:v>0</c:v>
                </c:pt>
                <c:pt idx="17">
                  <c:v>2</c:v>
                </c:pt>
                <c:pt idx="18">
                  <c:v>1</c:v>
                </c:pt>
                <c:pt idx="19">
                  <c:v>0</c:v>
                </c:pt>
                <c:pt idx="20">
                  <c:v>1</c:v>
                </c:pt>
                <c:pt idx="21">
                  <c:v>3</c:v>
                </c:pt>
                <c:pt idx="22">
                  <c:v>2</c:v>
                </c:pt>
                <c:pt idx="23">
                  <c:v>1</c:v>
                </c:pt>
              </c:numCache>
            </c:numRef>
          </c:val>
          <c:extLst>
            <c:ext xmlns:c16="http://schemas.microsoft.com/office/drawing/2014/chart" uri="{C3380CC4-5D6E-409C-BE32-E72D297353CC}">
              <c16:uniqueId val="{00000000-5A14-4A0E-BF76-46DEAABB5716}"/>
            </c:ext>
          </c:extLst>
        </c:ser>
        <c:ser>
          <c:idx val="1"/>
          <c:order val="1"/>
          <c:tx>
            <c:strRef>
              <c:f>Blad1!$C$1</c:f>
              <c:strCache>
                <c:ptCount val="1"/>
                <c:pt idx="0">
                  <c:v>Selektiv</c:v>
                </c:pt>
              </c:strCache>
            </c:strRef>
          </c:tx>
          <c:spPr>
            <a:solidFill>
              <a:schemeClr val="accent2"/>
            </a:solidFill>
            <a:ln>
              <a:noFill/>
            </a:ln>
            <a:effectLst/>
          </c:spPr>
          <c:invertIfNegative val="0"/>
          <c:cat>
            <c:strRef>
              <c:f>Blad1!$A$2:$A$25</c:f>
              <c:strCache>
                <c:ptCount val="24"/>
                <c:pt idx="0">
                  <c:v>ABC 2 till 12 år </c:v>
                </c:pt>
                <c:pt idx="1">
                  <c:v>ABC Småbarn </c:v>
                </c:pt>
                <c:pt idx="2">
                  <c:v>ABC Tonår </c:v>
                </c:pt>
                <c:pt idx="3">
                  <c:v>Aktivt föräldraskap </c:v>
                </c:pt>
                <c:pt idx="4">
                  <c:v>Barn i Föräldrars Fokus</c:v>
                </c:pt>
                <c:pt idx="5">
                  <c:v>Beardslee's Familjeinvention</c:v>
                </c:pt>
                <c:pt idx="6">
                  <c:v>Child Parent Psychotherapy</c:v>
                </c:pt>
                <c:pt idx="7">
                  <c:v>Cool Kids </c:v>
                </c:pt>
                <c:pt idx="8">
                  <c:v>De otroliga åren </c:v>
                </c:pt>
                <c:pt idx="9">
                  <c:v>Family Check-up </c:v>
                </c:pt>
                <c:pt idx="10">
                  <c:v>Funktionell familjeterapi </c:v>
                </c:pt>
                <c:pt idx="11">
                  <c:v>Föräldraskap i Sverige </c:v>
                </c:pt>
                <c:pt idx="12">
                  <c:v>International Child Development Programme </c:v>
                </c:pt>
                <c:pt idx="13">
                  <c:v>Kognitiv Integrerad Behandling vid Barnmisshandel </c:v>
                </c:pt>
                <c:pt idx="14">
                  <c:v>KOMET 3-11 år </c:v>
                </c:pt>
                <c:pt idx="15">
                  <c:v>KOMET 12-18 år</c:v>
                </c:pt>
                <c:pt idx="16">
                  <c:v>Mamma och pappa trots allt</c:v>
                </c:pt>
                <c:pt idx="17">
                  <c:v>Marte Meo</c:v>
                </c:pt>
                <c:pt idx="18">
                  <c:v>Parenting Young Children</c:v>
                </c:pt>
                <c:pt idx="19">
                  <c:v>Project Support </c:v>
                </c:pt>
                <c:pt idx="20">
                  <c:v>Tryggare barn </c:v>
                </c:pt>
                <c:pt idx="21">
                  <c:v>Trygghetscirkeln </c:v>
                </c:pt>
                <c:pt idx="22">
                  <c:v>Älskade barn </c:v>
                </c:pt>
                <c:pt idx="23">
                  <c:v>Ömsesidig respekt </c:v>
                </c:pt>
              </c:strCache>
            </c:strRef>
          </c:cat>
          <c:val>
            <c:numRef>
              <c:f>Blad1!$C$2:$C$25</c:f>
              <c:numCache>
                <c:formatCode>General</c:formatCode>
                <c:ptCount val="24"/>
                <c:pt idx="0">
                  <c:v>21</c:v>
                </c:pt>
                <c:pt idx="1">
                  <c:v>2</c:v>
                </c:pt>
                <c:pt idx="2">
                  <c:v>2</c:v>
                </c:pt>
                <c:pt idx="3">
                  <c:v>1</c:v>
                </c:pt>
                <c:pt idx="4">
                  <c:v>6</c:v>
                </c:pt>
                <c:pt idx="5">
                  <c:v>1</c:v>
                </c:pt>
                <c:pt idx="6">
                  <c:v>0</c:v>
                </c:pt>
                <c:pt idx="7">
                  <c:v>1</c:v>
                </c:pt>
                <c:pt idx="8">
                  <c:v>0</c:v>
                </c:pt>
                <c:pt idx="9">
                  <c:v>4</c:v>
                </c:pt>
                <c:pt idx="10">
                  <c:v>3</c:v>
                </c:pt>
                <c:pt idx="11">
                  <c:v>0</c:v>
                </c:pt>
                <c:pt idx="12">
                  <c:v>6</c:v>
                </c:pt>
                <c:pt idx="13">
                  <c:v>3</c:v>
                </c:pt>
                <c:pt idx="14">
                  <c:v>12</c:v>
                </c:pt>
                <c:pt idx="15">
                  <c:v>8</c:v>
                </c:pt>
                <c:pt idx="16">
                  <c:v>1</c:v>
                </c:pt>
                <c:pt idx="17">
                  <c:v>9</c:v>
                </c:pt>
                <c:pt idx="18">
                  <c:v>5</c:v>
                </c:pt>
                <c:pt idx="19">
                  <c:v>0</c:v>
                </c:pt>
                <c:pt idx="20">
                  <c:v>3</c:v>
                </c:pt>
                <c:pt idx="21">
                  <c:v>5</c:v>
                </c:pt>
                <c:pt idx="22">
                  <c:v>1</c:v>
                </c:pt>
                <c:pt idx="23">
                  <c:v>0</c:v>
                </c:pt>
              </c:numCache>
            </c:numRef>
          </c:val>
          <c:extLst>
            <c:ext xmlns:c16="http://schemas.microsoft.com/office/drawing/2014/chart" uri="{C3380CC4-5D6E-409C-BE32-E72D297353CC}">
              <c16:uniqueId val="{00000001-5A14-4A0E-BF76-46DEAABB5716}"/>
            </c:ext>
          </c:extLst>
        </c:ser>
        <c:ser>
          <c:idx val="2"/>
          <c:order val="2"/>
          <c:tx>
            <c:strRef>
              <c:f>Blad1!$D$1</c:f>
              <c:strCache>
                <c:ptCount val="1"/>
                <c:pt idx="0">
                  <c:v>Indikerad</c:v>
                </c:pt>
              </c:strCache>
            </c:strRef>
          </c:tx>
          <c:spPr>
            <a:solidFill>
              <a:schemeClr val="accent3"/>
            </a:solidFill>
            <a:ln>
              <a:noFill/>
            </a:ln>
            <a:effectLst/>
          </c:spPr>
          <c:invertIfNegative val="0"/>
          <c:cat>
            <c:strRef>
              <c:f>Blad1!$A$2:$A$25</c:f>
              <c:strCache>
                <c:ptCount val="24"/>
                <c:pt idx="0">
                  <c:v>ABC 2 till 12 år </c:v>
                </c:pt>
                <c:pt idx="1">
                  <c:v>ABC Småbarn </c:v>
                </c:pt>
                <c:pt idx="2">
                  <c:v>ABC Tonår </c:v>
                </c:pt>
                <c:pt idx="3">
                  <c:v>Aktivt föräldraskap </c:v>
                </c:pt>
                <c:pt idx="4">
                  <c:v>Barn i Föräldrars Fokus</c:v>
                </c:pt>
                <c:pt idx="5">
                  <c:v>Beardslee's Familjeinvention</c:v>
                </c:pt>
                <c:pt idx="6">
                  <c:v>Child Parent Psychotherapy</c:v>
                </c:pt>
                <c:pt idx="7">
                  <c:v>Cool Kids </c:v>
                </c:pt>
                <c:pt idx="8">
                  <c:v>De otroliga åren </c:v>
                </c:pt>
                <c:pt idx="9">
                  <c:v>Family Check-up </c:v>
                </c:pt>
                <c:pt idx="10">
                  <c:v>Funktionell familjeterapi </c:v>
                </c:pt>
                <c:pt idx="11">
                  <c:v>Föräldraskap i Sverige </c:v>
                </c:pt>
                <c:pt idx="12">
                  <c:v>International Child Development Programme </c:v>
                </c:pt>
                <c:pt idx="13">
                  <c:v>Kognitiv Integrerad Behandling vid Barnmisshandel </c:v>
                </c:pt>
                <c:pt idx="14">
                  <c:v>KOMET 3-11 år </c:v>
                </c:pt>
                <c:pt idx="15">
                  <c:v>KOMET 12-18 år</c:v>
                </c:pt>
                <c:pt idx="16">
                  <c:v>Mamma och pappa trots allt</c:v>
                </c:pt>
                <c:pt idx="17">
                  <c:v>Marte Meo</c:v>
                </c:pt>
                <c:pt idx="18">
                  <c:v>Parenting Young Children</c:v>
                </c:pt>
                <c:pt idx="19">
                  <c:v>Project Support </c:v>
                </c:pt>
                <c:pt idx="20">
                  <c:v>Tryggare barn </c:v>
                </c:pt>
                <c:pt idx="21">
                  <c:v>Trygghetscirkeln </c:v>
                </c:pt>
                <c:pt idx="22">
                  <c:v>Älskade barn </c:v>
                </c:pt>
                <c:pt idx="23">
                  <c:v>Ömsesidig respekt </c:v>
                </c:pt>
              </c:strCache>
            </c:strRef>
          </c:cat>
          <c:val>
            <c:numRef>
              <c:f>Blad1!$D$2:$D$25</c:f>
              <c:numCache>
                <c:formatCode>General</c:formatCode>
                <c:ptCount val="24"/>
                <c:pt idx="0">
                  <c:v>4</c:v>
                </c:pt>
                <c:pt idx="1">
                  <c:v>1</c:v>
                </c:pt>
                <c:pt idx="2">
                  <c:v>0</c:v>
                </c:pt>
                <c:pt idx="3">
                  <c:v>1</c:v>
                </c:pt>
                <c:pt idx="4">
                  <c:v>1</c:v>
                </c:pt>
                <c:pt idx="5">
                  <c:v>1</c:v>
                </c:pt>
                <c:pt idx="6">
                  <c:v>1</c:v>
                </c:pt>
                <c:pt idx="7">
                  <c:v>0</c:v>
                </c:pt>
                <c:pt idx="8">
                  <c:v>1</c:v>
                </c:pt>
                <c:pt idx="9">
                  <c:v>3</c:v>
                </c:pt>
                <c:pt idx="10">
                  <c:v>8</c:v>
                </c:pt>
                <c:pt idx="11">
                  <c:v>0</c:v>
                </c:pt>
                <c:pt idx="12">
                  <c:v>2</c:v>
                </c:pt>
                <c:pt idx="13">
                  <c:v>1</c:v>
                </c:pt>
                <c:pt idx="14">
                  <c:v>6</c:v>
                </c:pt>
                <c:pt idx="15">
                  <c:v>4</c:v>
                </c:pt>
                <c:pt idx="16">
                  <c:v>1</c:v>
                </c:pt>
                <c:pt idx="17">
                  <c:v>18</c:v>
                </c:pt>
                <c:pt idx="18">
                  <c:v>10</c:v>
                </c:pt>
                <c:pt idx="19">
                  <c:v>2</c:v>
                </c:pt>
                <c:pt idx="20">
                  <c:v>5</c:v>
                </c:pt>
                <c:pt idx="21">
                  <c:v>9</c:v>
                </c:pt>
                <c:pt idx="22">
                  <c:v>0</c:v>
                </c:pt>
                <c:pt idx="23">
                  <c:v>1</c:v>
                </c:pt>
              </c:numCache>
            </c:numRef>
          </c:val>
          <c:extLst>
            <c:ext xmlns:c16="http://schemas.microsoft.com/office/drawing/2014/chart" uri="{C3380CC4-5D6E-409C-BE32-E72D297353CC}">
              <c16:uniqueId val="{00000002-5A14-4A0E-BF76-46DEAABB5716}"/>
            </c:ext>
          </c:extLst>
        </c:ser>
        <c:dLbls>
          <c:showLegendKey val="0"/>
          <c:showVal val="0"/>
          <c:showCatName val="0"/>
          <c:showSerName val="0"/>
          <c:showPercent val="0"/>
          <c:showBubbleSize val="0"/>
        </c:dLbls>
        <c:gapWidth val="247"/>
        <c:axId val="676910136"/>
        <c:axId val="676917024"/>
      </c:barChart>
      <c:catAx>
        <c:axId val="67691013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sv-SE"/>
          </a:p>
        </c:txPr>
        <c:crossAx val="676917024"/>
        <c:crosses val="autoZero"/>
        <c:auto val="1"/>
        <c:lblAlgn val="ctr"/>
        <c:lblOffset val="100"/>
        <c:noMultiLvlLbl val="0"/>
      </c:catAx>
      <c:valAx>
        <c:axId val="6769170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crossAx val="6769101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Andra</a:t>
            </a:r>
            <a:r>
              <a:rPr lang="sv-SE" sz="1800" baseline="0" dirty="0"/>
              <a:t> olistade föräldrastödsprogram som erbjuds </a:t>
            </a:r>
            <a:endParaRPr lang="sv-SE" sz="1800" dirty="0"/>
          </a:p>
        </c:rich>
      </c:tx>
      <c:layout>
        <c:manualLayout>
          <c:xMode val="edge"/>
          <c:yMode val="edge"/>
          <c:x val="0.31673133100460871"/>
          <c:y val="1.71682108078618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Universell </c:v>
                </c:pt>
              </c:strCache>
            </c:strRef>
          </c:tx>
          <c:spPr>
            <a:solidFill>
              <a:schemeClr val="accent1"/>
            </a:solidFill>
            <a:ln>
              <a:noFill/>
            </a:ln>
            <a:effectLst/>
          </c:spPr>
          <c:invertIfNegative val="0"/>
          <c:cat>
            <c:strRef>
              <c:f>Blad1!$A$2:$A$11</c:f>
              <c:strCache>
                <c:ptCount val="10"/>
                <c:pt idx="0">
                  <c:v>Affekt </c:v>
                </c:pt>
                <c:pt idx="1">
                  <c:v>Chilled </c:v>
                </c:pt>
                <c:pt idx="2">
                  <c:v>Digital föräldrautbildning (BMM)</c:v>
                </c:pt>
                <c:pt idx="3">
                  <c:v>iKOMET</c:v>
                </c:pt>
                <c:pt idx="4">
                  <c:v>Skilda världar </c:v>
                </c:pt>
                <c:pt idx="5">
                  <c:v>Familje-KBT</c:v>
                </c:pt>
                <c:pt idx="6">
                  <c:v>Älskade förbannade tonåring</c:v>
                </c:pt>
                <c:pt idx="7">
                  <c:v>Efter barnförhöret </c:v>
                </c:pt>
                <c:pt idx="8">
                  <c:v>IBT/MBT (barn med autism)</c:v>
                </c:pt>
                <c:pt idx="9">
                  <c:v>Tillämpad beteendeanalys</c:v>
                </c:pt>
              </c:strCache>
            </c:strRef>
          </c:cat>
          <c:val>
            <c:numRef>
              <c:f>Blad1!$B$2:$B$11</c:f>
              <c:numCache>
                <c:formatCode>General</c:formatCode>
                <c:ptCount val="10"/>
                <c:pt idx="0">
                  <c:v>0</c:v>
                </c:pt>
                <c:pt idx="1">
                  <c:v>0</c:v>
                </c:pt>
                <c:pt idx="2">
                  <c:v>0</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0-A061-4962-A624-3F0B5007111D}"/>
            </c:ext>
          </c:extLst>
        </c:ser>
        <c:ser>
          <c:idx val="1"/>
          <c:order val="1"/>
          <c:tx>
            <c:strRef>
              <c:f>Blad1!$C$1</c:f>
              <c:strCache>
                <c:ptCount val="1"/>
                <c:pt idx="0">
                  <c:v>Selektiv </c:v>
                </c:pt>
              </c:strCache>
            </c:strRef>
          </c:tx>
          <c:spPr>
            <a:solidFill>
              <a:schemeClr val="accent2"/>
            </a:solidFill>
            <a:ln>
              <a:noFill/>
            </a:ln>
            <a:effectLst/>
          </c:spPr>
          <c:invertIfNegative val="0"/>
          <c:cat>
            <c:strRef>
              <c:f>Blad1!$A$2:$A$11</c:f>
              <c:strCache>
                <c:ptCount val="10"/>
                <c:pt idx="0">
                  <c:v>Affekt </c:v>
                </c:pt>
                <c:pt idx="1">
                  <c:v>Chilled </c:v>
                </c:pt>
                <c:pt idx="2">
                  <c:v>Digital föräldrautbildning (BMM)</c:v>
                </c:pt>
                <c:pt idx="3">
                  <c:v>iKOMET</c:v>
                </c:pt>
                <c:pt idx="4">
                  <c:v>Skilda världar </c:v>
                </c:pt>
                <c:pt idx="5">
                  <c:v>Familje-KBT</c:v>
                </c:pt>
                <c:pt idx="6">
                  <c:v>Älskade förbannade tonåring</c:v>
                </c:pt>
                <c:pt idx="7">
                  <c:v>Efter barnförhöret </c:v>
                </c:pt>
                <c:pt idx="8">
                  <c:v>IBT/MBT (barn med autism)</c:v>
                </c:pt>
                <c:pt idx="9">
                  <c:v>Tillämpad beteendeanalys</c:v>
                </c:pt>
              </c:strCache>
            </c:strRef>
          </c:cat>
          <c:val>
            <c:numRef>
              <c:f>Blad1!$C$2:$C$11</c:f>
              <c:numCache>
                <c:formatCode>General</c:formatCode>
                <c:ptCount val="10"/>
                <c:pt idx="0">
                  <c:v>1</c:v>
                </c:pt>
                <c:pt idx="1">
                  <c:v>1</c:v>
                </c:pt>
                <c:pt idx="2">
                  <c:v>1</c:v>
                </c:pt>
                <c:pt idx="3">
                  <c:v>0</c:v>
                </c:pt>
                <c:pt idx="4">
                  <c:v>1</c:v>
                </c:pt>
                <c:pt idx="5">
                  <c:v>0</c:v>
                </c:pt>
                <c:pt idx="6">
                  <c:v>2</c:v>
                </c:pt>
                <c:pt idx="7">
                  <c:v>0</c:v>
                </c:pt>
                <c:pt idx="8">
                  <c:v>1</c:v>
                </c:pt>
                <c:pt idx="9">
                  <c:v>0</c:v>
                </c:pt>
              </c:numCache>
            </c:numRef>
          </c:val>
          <c:extLst>
            <c:ext xmlns:c16="http://schemas.microsoft.com/office/drawing/2014/chart" uri="{C3380CC4-5D6E-409C-BE32-E72D297353CC}">
              <c16:uniqueId val="{00000001-A061-4962-A624-3F0B5007111D}"/>
            </c:ext>
          </c:extLst>
        </c:ser>
        <c:ser>
          <c:idx val="2"/>
          <c:order val="2"/>
          <c:tx>
            <c:strRef>
              <c:f>Blad1!$D$1</c:f>
              <c:strCache>
                <c:ptCount val="1"/>
                <c:pt idx="0">
                  <c:v>Indikerad </c:v>
                </c:pt>
              </c:strCache>
            </c:strRef>
          </c:tx>
          <c:spPr>
            <a:solidFill>
              <a:schemeClr val="accent3"/>
            </a:solidFill>
            <a:ln>
              <a:noFill/>
            </a:ln>
            <a:effectLst/>
          </c:spPr>
          <c:invertIfNegative val="0"/>
          <c:cat>
            <c:strRef>
              <c:f>Blad1!$A$2:$A$11</c:f>
              <c:strCache>
                <c:ptCount val="10"/>
                <c:pt idx="0">
                  <c:v>Affekt </c:v>
                </c:pt>
                <c:pt idx="1">
                  <c:v>Chilled </c:v>
                </c:pt>
                <c:pt idx="2">
                  <c:v>Digital föräldrautbildning (BMM)</c:v>
                </c:pt>
                <c:pt idx="3">
                  <c:v>iKOMET</c:v>
                </c:pt>
                <c:pt idx="4">
                  <c:v>Skilda världar </c:v>
                </c:pt>
                <c:pt idx="5">
                  <c:v>Familje-KBT</c:v>
                </c:pt>
                <c:pt idx="6">
                  <c:v>Älskade förbannade tonåring</c:v>
                </c:pt>
                <c:pt idx="7">
                  <c:v>Efter barnförhöret </c:v>
                </c:pt>
                <c:pt idx="8">
                  <c:v>IBT/MBT (barn med autism)</c:v>
                </c:pt>
                <c:pt idx="9">
                  <c:v>Tillämpad beteendeanalys</c:v>
                </c:pt>
              </c:strCache>
            </c:strRef>
          </c:cat>
          <c:val>
            <c:numRef>
              <c:f>Blad1!$D$2:$D$11</c:f>
              <c:numCache>
                <c:formatCode>General</c:formatCode>
                <c:ptCount val="10"/>
                <c:pt idx="0">
                  <c:v>1</c:v>
                </c:pt>
                <c:pt idx="1">
                  <c:v>0</c:v>
                </c:pt>
                <c:pt idx="2">
                  <c:v>0</c:v>
                </c:pt>
                <c:pt idx="3">
                  <c:v>0</c:v>
                </c:pt>
                <c:pt idx="4">
                  <c:v>0</c:v>
                </c:pt>
                <c:pt idx="5">
                  <c:v>1</c:v>
                </c:pt>
                <c:pt idx="6">
                  <c:v>0</c:v>
                </c:pt>
                <c:pt idx="7">
                  <c:v>1</c:v>
                </c:pt>
                <c:pt idx="8">
                  <c:v>0</c:v>
                </c:pt>
                <c:pt idx="9">
                  <c:v>1</c:v>
                </c:pt>
              </c:numCache>
            </c:numRef>
          </c:val>
          <c:extLst>
            <c:ext xmlns:c16="http://schemas.microsoft.com/office/drawing/2014/chart" uri="{C3380CC4-5D6E-409C-BE32-E72D297353CC}">
              <c16:uniqueId val="{00000002-A061-4962-A624-3F0B5007111D}"/>
            </c:ext>
          </c:extLst>
        </c:ser>
        <c:dLbls>
          <c:showLegendKey val="0"/>
          <c:showVal val="0"/>
          <c:showCatName val="0"/>
          <c:showSerName val="0"/>
          <c:showPercent val="0"/>
          <c:showBubbleSize val="0"/>
        </c:dLbls>
        <c:gapWidth val="219"/>
        <c:overlap val="-27"/>
        <c:axId val="268481688"/>
        <c:axId val="268483656"/>
      </c:barChart>
      <c:catAx>
        <c:axId val="26848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68483656"/>
        <c:crosses val="autoZero"/>
        <c:auto val="1"/>
        <c:lblAlgn val="ctr"/>
        <c:lblOffset val="100"/>
        <c:noMultiLvlLbl val="0"/>
      </c:catAx>
      <c:valAx>
        <c:axId val="268483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6848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Ser du</a:t>
            </a:r>
            <a:r>
              <a:rPr lang="en-US" sz="1800" baseline="0" dirty="0"/>
              <a:t> </a:t>
            </a:r>
            <a:r>
              <a:rPr lang="en-US" sz="1800" baseline="0" dirty="0" err="1"/>
              <a:t>behov</a:t>
            </a:r>
            <a:r>
              <a:rPr lang="en-US" sz="1800" baseline="0" dirty="0"/>
              <a:t> av </a:t>
            </a:r>
            <a:r>
              <a:rPr lang="en-US" sz="1800" baseline="0" dirty="0" err="1"/>
              <a:t>andra</a:t>
            </a:r>
            <a:r>
              <a:rPr lang="en-US" sz="1800" baseline="0" dirty="0"/>
              <a:t>/</a:t>
            </a:r>
            <a:r>
              <a:rPr lang="en-US" sz="1800" baseline="0" dirty="0" err="1"/>
              <a:t>fler</a:t>
            </a:r>
            <a:r>
              <a:rPr lang="en-US" sz="1800" baseline="0" dirty="0"/>
              <a:t> </a:t>
            </a:r>
            <a:r>
              <a:rPr lang="en-US" sz="1800" baseline="0" dirty="0" err="1"/>
              <a:t>föräldrastödsprogram</a:t>
            </a:r>
            <a:r>
              <a:rPr lang="en-US" sz="1800" baseline="0" dirty="0"/>
              <a:t> </a:t>
            </a:r>
            <a:r>
              <a:rPr lang="en-US" sz="1800" baseline="0" dirty="0" err="1"/>
              <a:t>i</a:t>
            </a:r>
            <a:r>
              <a:rPr lang="en-US" sz="1800" baseline="0" dirty="0"/>
              <a:t> din </a:t>
            </a:r>
            <a:r>
              <a:rPr lang="en-US" sz="1800" baseline="0" dirty="0" err="1"/>
              <a:t>verksamhet</a:t>
            </a:r>
            <a:r>
              <a:rPr lang="en-US" sz="1800" baseline="0" dirty="0"/>
              <a:t>?</a:t>
            </a:r>
            <a:endParaRPr lang="en-US" sz="1800" dirty="0"/>
          </a:p>
        </c:rich>
      </c:tx>
      <c:layout>
        <c:manualLayout>
          <c:xMode val="edge"/>
          <c:yMode val="edge"/>
          <c:x val="0.147849740932642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2A-4671-BE4D-5776FACAECB7}"/>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052A-4671-BE4D-5776FACAECB7}"/>
              </c:ext>
            </c:extLst>
          </c:dPt>
          <c:cat>
            <c:strRef>
              <c:f>Blad1!$A$2:$A$4</c:f>
              <c:strCache>
                <c:ptCount val="3"/>
                <c:pt idx="0">
                  <c:v>Ja </c:v>
                </c:pt>
                <c:pt idx="1">
                  <c:v>Nej </c:v>
                </c:pt>
                <c:pt idx="2">
                  <c:v>Jag har inte tillräcklig med information</c:v>
                </c:pt>
              </c:strCache>
            </c:strRef>
          </c:cat>
          <c:val>
            <c:numRef>
              <c:f>Blad1!$B$2:$B$4</c:f>
              <c:numCache>
                <c:formatCode>General</c:formatCode>
                <c:ptCount val="3"/>
                <c:pt idx="0">
                  <c:v>29</c:v>
                </c:pt>
                <c:pt idx="1">
                  <c:v>30</c:v>
                </c:pt>
                <c:pt idx="2">
                  <c:v>10</c:v>
                </c:pt>
              </c:numCache>
            </c:numRef>
          </c:val>
          <c:extLst>
            <c:ext xmlns:c16="http://schemas.microsoft.com/office/drawing/2014/chart" uri="{C3380CC4-5D6E-409C-BE32-E72D297353CC}">
              <c16:uniqueId val="{00000004-052A-4671-BE4D-5776FACAECB7}"/>
            </c:ext>
          </c:extLst>
        </c:ser>
        <c:dLbls>
          <c:showLegendKey val="0"/>
          <c:showVal val="0"/>
          <c:showCatName val="0"/>
          <c:showSerName val="0"/>
          <c:showPercent val="0"/>
          <c:showBubbleSize val="0"/>
        </c:dLbls>
        <c:gapWidth val="219"/>
        <c:overlap val="-27"/>
        <c:axId val="543854488"/>
        <c:axId val="543855472"/>
      </c:barChart>
      <c:catAx>
        <c:axId val="54385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3855472"/>
        <c:crosses val="autoZero"/>
        <c:auto val="1"/>
        <c:lblAlgn val="ctr"/>
        <c:lblOffset val="100"/>
        <c:noMultiLvlLbl val="0"/>
      </c:catAx>
      <c:valAx>
        <c:axId val="54385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3854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Ser du</a:t>
            </a:r>
            <a:r>
              <a:rPr lang="en-US" sz="1800" baseline="0" dirty="0"/>
              <a:t> </a:t>
            </a:r>
            <a:r>
              <a:rPr lang="en-US" sz="1800" baseline="0" dirty="0" err="1"/>
              <a:t>behov</a:t>
            </a:r>
            <a:r>
              <a:rPr lang="en-US" sz="1800" baseline="0" dirty="0"/>
              <a:t> av </a:t>
            </a:r>
            <a:r>
              <a:rPr lang="en-US" sz="1800" baseline="0" dirty="0" err="1"/>
              <a:t>andra</a:t>
            </a:r>
            <a:r>
              <a:rPr lang="en-US" sz="1800" baseline="0" dirty="0"/>
              <a:t>/</a:t>
            </a:r>
            <a:r>
              <a:rPr lang="en-US" sz="1800" baseline="0" dirty="0" err="1"/>
              <a:t>fler</a:t>
            </a:r>
            <a:r>
              <a:rPr lang="en-US" sz="1800" baseline="0" dirty="0"/>
              <a:t> </a:t>
            </a:r>
            <a:r>
              <a:rPr lang="en-US" sz="1800" baseline="0" dirty="0" err="1"/>
              <a:t>föräldrastödsprogram</a:t>
            </a:r>
            <a:r>
              <a:rPr lang="en-US" sz="1800" baseline="0" dirty="0"/>
              <a:t> </a:t>
            </a:r>
            <a:r>
              <a:rPr lang="en-US" sz="1800" baseline="0" dirty="0" err="1"/>
              <a:t>i</a:t>
            </a:r>
            <a:r>
              <a:rPr lang="en-US" sz="1800" baseline="0" dirty="0"/>
              <a:t> din </a:t>
            </a:r>
            <a:r>
              <a:rPr lang="en-US" sz="1800" baseline="0" dirty="0" err="1"/>
              <a:t>kommun</a:t>
            </a:r>
            <a:r>
              <a:rPr lang="en-US" sz="1800" baseline="0" dirty="0"/>
              <a:t>?</a:t>
            </a:r>
            <a:endParaRPr lang="en-US" sz="1800" dirty="0"/>
          </a:p>
        </c:rich>
      </c:tx>
      <c:layout>
        <c:manualLayout>
          <c:xMode val="edge"/>
          <c:yMode val="edge"/>
          <c:x val="0.1391428571428571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Antal svar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10C-4679-AEF6-157FA98EDF9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910C-4679-AEF6-157FA98EDF9D}"/>
              </c:ext>
            </c:extLst>
          </c:dPt>
          <c:cat>
            <c:strRef>
              <c:f>Blad1!$A$2:$A$4</c:f>
              <c:strCache>
                <c:ptCount val="3"/>
                <c:pt idx="0">
                  <c:v>Ja </c:v>
                </c:pt>
                <c:pt idx="1">
                  <c:v>Nej </c:v>
                </c:pt>
                <c:pt idx="2">
                  <c:v>Jag har inte tillräcklig med information</c:v>
                </c:pt>
              </c:strCache>
            </c:strRef>
          </c:cat>
          <c:val>
            <c:numRef>
              <c:f>Blad1!$B$2:$B$4</c:f>
              <c:numCache>
                <c:formatCode>General</c:formatCode>
                <c:ptCount val="3"/>
                <c:pt idx="0">
                  <c:v>24</c:v>
                </c:pt>
                <c:pt idx="1">
                  <c:v>19</c:v>
                </c:pt>
                <c:pt idx="2">
                  <c:v>19</c:v>
                </c:pt>
              </c:numCache>
            </c:numRef>
          </c:val>
          <c:extLst>
            <c:ext xmlns:c16="http://schemas.microsoft.com/office/drawing/2014/chart" uri="{C3380CC4-5D6E-409C-BE32-E72D297353CC}">
              <c16:uniqueId val="{00000004-910C-4679-AEF6-157FA98EDF9D}"/>
            </c:ext>
          </c:extLst>
        </c:ser>
        <c:dLbls>
          <c:showLegendKey val="0"/>
          <c:showVal val="0"/>
          <c:showCatName val="0"/>
          <c:showSerName val="0"/>
          <c:showPercent val="0"/>
          <c:showBubbleSize val="0"/>
        </c:dLbls>
        <c:gapWidth val="219"/>
        <c:overlap val="-27"/>
        <c:axId val="543854488"/>
        <c:axId val="543855472"/>
      </c:barChart>
      <c:catAx>
        <c:axId val="54385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3855472"/>
        <c:crosses val="autoZero"/>
        <c:auto val="1"/>
        <c:lblAlgn val="ctr"/>
        <c:lblOffset val="100"/>
        <c:noMultiLvlLbl val="0"/>
      </c:catAx>
      <c:valAx>
        <c:axId val="54385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43854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Antal</a:t>
            </a:r>
            <a:r>
              <a:rPr lang="sv-SE" sz="1800" baseline="0" dirty="0"/>
              <a:t> s</a:t>
            </a:r>
            <a:r>
              <a:rPr lang="sv-SE" sz="1800" dirty="0"/>
              <a:t>var från respektive kommun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Skövde</c:v>
                </c:pt>
              </c:strCache>
            </c:strRef>
          </c:tx>
          <c:spPr>
            <a:solidFill>
              <a:schemeClr val="accent1"/>
            </a:solidFill>
            <a:ln>
              <a:noFill/>
            </a:ln>
            <a:effectLst/>
          </c:spPr>
          <c:invertIfNegative val="0"/>
          <c:cat>
            <c:strRef>
              <c:f>Blad1!$A$2</c:f>
              <c:strCache>
                <c:ptCount val="1"/>
                <c:pt idx="0">
                  <c:v>Antal svar</c:v>
                </c:pt>
              </c:strCache>
            </c:strRef>
          </c:cat>
          <c:val>
            <c:numRef>
              <c:f>Blad1!$B$2</c:f>
              <c:numCache>
                <c:formatCode>General</c:formatCode>
                <c:ptCount val="1"/>
                <c:pt idx="0">
                  <c:v>14</c:v>
                </c:pt>
              </c:numCache>
            </c:numRef>
          </c:val>
          <c:extLst>
            <c:ext xmlns:c16="http://schemas.microsoft.com/office/drawing/2014/chart" uri="{C3380CC4-5D6E-409C-BE32-E72D297353CC}">
              <c16:uniqueId val="{00000000-F58C-4831-BBBE-1FD8C1B68887}"/>
            </c:ext>
          </c:extLst>
        </c:ser>
        <c:ser>
          <c:idx val="1"/>
          <c:order val="1"/>
          <c:tx>
            <c:strRef>
              <c:f>Blad1!$C$1</c:f>
              <c:strCache>
                <c:ptCount val="1"/>
                <c:pt idx="0">
                  <c:v>Tidaholm </c:v>
                </c:pt>
              </c:strCache>
            </c:strRef>
          </c:tx>
          <c:spPr>
            <a:solidFill>
              <a:schemeClr val="accent2"/>
            </a:solidFill>
            <a:ln>
              <a:noFill/>
            </a:ln>
            <a:effectLst/>
          </c:spPr>
          <c:invertIfNegative val="0"/>
          <c:cat>
            <c:strRef>
              <c:f>Blad1!$A$2</c:f>
              <c:strCache>
                <c:ptCount val="1"/>
                <c:pt idx="0">
                  <c:v>Antal svar</c:v>
                </c:pt>
              </c:strCache>
            </c:strRef>
          </c:cat>
          <c:val>
            <c:numRef>
              <c:f>Blad1!$C$2</c:f>
              <c:numCache>
                <c:formatCode>General</c:formatCode>
                <c:ptCount val="1"/>
                <c:pt idx="0">
                  <c:v>13</c:v>
                </c:pt>
              </c:numCache>
            </c:numRef>
          </c:val>
          <c:extLst>
            <c:ext xmlns:c16="http://schemas.microsoft.com/office/drawing/2014/chart" uri="{C3380CC4-5D6E-409C-BE32-E72D297353CC}">
              <c16:uniqueId val="{00000001-F58C-4831-BBBE-1FD8C1B68887}"/>
            </c:ext>
          </c:extLst>
        </c:ser>
        <c:ser>
          <c:idx val="2"/>
          <c:order val="2"/>
          <c:tx>
            <c:strRef>
              <c:f>Blad1!$D$1</c:f>
              <c:strCache>
                <c:ptCount val="1"/>
                <c:pt idx="0">
                  <c:v>Hjo</c:v>
                </c:pt>
              </c:strCache>
            </c:strRef>
          </c:tx>
          <c:spPr>
            <a:solidFill>
              <a:schemeClr val="accent3"/>
            </a:solidFill>
            <a:ln>
              <a:noFill/>
            </a:ln>
            <a:effectLst/>
          </c:spPr>
          <c:invertIfNegative val="0"/>
          <c:cat>
            <c:strRef>
              <c:f>Blad1!$A$2</c:f>
              <c:strCache>
                <c:ptCount val="1"/>
                <c:pt idx="0">
                  <c:v>Antal svar</c:v>
                </c:pt>
              </c:strCache>
            </c:strRef>
          </c:cat>
          <c:val>
            <c:numRef>
              <c:f>Blad1!$D$2</c:f>
              <c:numCache>
                <c:formatCode>General</c:formatCode>
                <c:ptCount val="1"/>
                <c:pt idx="0">
                  <c:v>12</c:v>
                </c:pt>
              </c:numCache>
            </c:numRef>
          </c:val>
          <c:extLst>
            <c:ext xmlns:c16="http://schemas.microsoft.com/office/drawing/2014/chart" uri="{C3380CC4-5D6E-409C-BE32-E72D297353CC}">
              <c16:uniqueId val="{00000002-F58C-4831-BBBE-1FD8C1B68887}"/>
            </c:ext>
          </c:extLst>
        </c:ser>
        <c:ser>
          <c:idx val="3"/>
          <c:order val="3"/>
          <c:tx>
            <c:strRef>
              <c:f>Blad1!$E$1</c:f>
              <c:strCache>
                <c:ptCount val="1"/>
                <c:pt idx="0">
                  <c:v>Falköping </c:v>
                </c:pt>
              </c:strCache>
            </c:strRef>
          </c:tx>
          <c:spPr>
            <a:solidFill>
              <a:schemeClr val="accent4"/>
            </a:solidFill>
            <a:ln>
              <a:noFill/>
            </a:ln>
            <a:effectLst/>
          </c:spPr>
          <c:invertIfNegative val="0"/>
          <c:cat>
            <c:strRef>
              <c:f>Blad1!$A$2</c:f>
              <c:strCache>
                <c:ptCount val="1"/>
                <c:pt idx="0">
                  <c:v>Antal svar</c:v>
                </c:pt>
              </c:strCache>
            </c:strRef>
          </c:cat>
          <c:val>
            <c:numRef>
              <c:f>Blad1!$E$2</c:f>
              <c:numCache>
                <c:formatCode>General</c:formatCode>
                <c:ptCount val="1"/>
                <c:pt idx="0">
                  <c:v>11</c:v>
                </c:pt>
              </c:numCache>
            </c:numRef>
          </c:val>
          <c:extLst>
            <c:ext xmlns:c16="http://schemas.microsoft.com/office/drawing/2014/chart" uri="{C3380CC4-5D6E-409C-BE32-E72D297353CC}">
              <c16:uniqueId val="{00000003-F58C-4831-BBBE-1FD8C1B68887}"/>
            </c:ext>
          </c:extLst>
        </c:ser>
        <c:ser>
          <c:idx val="4"/>
          <c:order val="4"/>
          <c:tx>
            <c:strRef>
              <c:f>Blad1!$F$1</c:f>
              <c:strCache>
                <c:ptCount val="1"/>
                <c:pt idx="0">
                  <c:v>Grästorp </c:v>
                </c:pt>
              </c:strCache>
            </c:strRef>
          </c:tx>
          <c:spPr>
            <a:solidFill>
              <a:schemeClr val="accent5"/>
            </a:solidFill>
            <a:ln>
              <a:noFill/>
            </a:ln>
            <a:effectLst/>
          </c:spPr>
          <c:invertIfNegative val="0"/>
          <c:cat>
            <c:strRef>
              <c:f>Blad1!$A$2</c:f>
              <c:strCache>
                <c:ptCount val="1"/>
                <c:pt idx="0">
                  <c:v>Antal svar</c:v>
                </c:pt>
              </c:strCache>
            </c:strRef>
          </c:cat>
          <c:val>
            <c:numRef>
              <c:f>Blad1!$F$2</c:f>
              <c:numCache>
                <c:formatCode>General</c:formatCode>
                <c:ptCount val="1"/>
                <c:pt idx="0">
                  <c:v>11</c:v>
                </c:pt>
              </c:numCache>
            </c:numRef>
          </c:val>
          <c:extLst>
            <c:ext xmlns:c16="http://schemas.microsoft.com/office/drawing/2014/chart" uri="{C3380CC4-5D6E-409C-BE32-E72D297353CC}">
              <c16:uniqueId val="{00000004-F58C-4831-BBBE-1FD8C1B68887}"/>
            </c:ext>
          </c:extLst>
        </c:ser>
        <c:ser>
          <c:idx val="5"/>
          <c:order val="5"/>
          <c:tx>
            <c:strRef>
              <c:f>Blad1!$G$1</c:f>
              <c:strCache>
                <c:ptCount val="1"/>
                <c:pt idx="0">
                  <c:v>Lidköping </c:v>
                </c:pt>
              </c:strCache>
            </c:strRef>
          </c:tx>
          <c:spPr>
            <a:solidFill>
              <a:schemeClr val="accent6"/>
            </a:solidFill>
            <a:ln>
              <a:noFill/>
            </a:ln>
            <a:effectLst/>
          </c:spPr>
          <c:invertIfNegative val="0"/>
          <c:cat>
            <c:strRef>
              <c:f>Blad1!$A$2</c:f>
              <c:strCache>
                <c:ptCount val="1"/>
                <c:pt idx="0">
                  <c:v>Antal svar</c:v>
                </c:pt>
              </c:strCache>
            </c:strRef>
          </c:cat>
          <c:val>
            <c:numRef>
              <c:f>Blad1!$G$2</c:f>
              <c:numCache>
                <c:formatCode>General</c:formatCode>
                <c:ptCount val="1"/>
                <c:pt idx="0">
                  <c:v>10</c:v>
                </c:pt>
              </c:numCache>
            </c:numRef>
          </c:val>
          <c:extLst>
            <c:ext xmlns:c16="http://schemas.microsoft.com/office/drawing/2014/chart" uri="{C3380CC4-5D6E-409C-BE32-E72D297353CC}">
              <c16:uniqueId val="{00000005-F58C-4831-BBBE-1FD8C1B68887}"/>
            </c:ext>
          </c:extLst>
        </c:ser>
        <c:ser>
          <c:idx val="6"/>
          <c:order val="6"/>
          <c:tx>
            <c:strRef>
              <c:f>Blad1!$H$1</c:f>
              <c:strCache>
                <c:ptCount val="1"/>
                <c:pt idx="0">
                  <c:v>Mariestad </c:v>
                </c:pt>
              </c:strCache>
            </c:strRef>
          </c:tx>
          <c:spPr>
            <a:solidFill>
              <a:schemeClr val="accent1">
                <a:lumMod val="60000"/>
              </a:schemeClr>
            </a:solidFill>
            <a:ln>
              <a:noFill/>
            </a:ln>
            <a:effectLst/>
          </c:spPr>
          <c:invertIfNegative val="0"/>
          <c:cat>
            <c:strRef>
              <c:f>Blad1!$A$2</c:f>
              <c:strCache>
                <c:ptCount val="1"/>
                <c:pt idx="0">
                  <c:v>Antal svar</c:v>
                </c:pt>
              </c:strCache>
            </c:strRef>
          </c:cat>
          <c:val>
            <c:numRef>
              <c:f>Blad1!$H$2</c:f>
              <c:numCache>
                <c:formatCode>General</c:formatCode>
                <c:ptCount val="1"/>
                <c:pt idx="0">
                  <c:v>10</c:v>
                </c:pt>
              </c:numCache>
            </c:numRef>
          </c:val>
          <c:extLst>
            <c:ext xmlns:c16="http://schemas.microsoft.com/office/drawing/2014/chart" uri="{C3380CC4-5D6E-409C-BE32-E72D297353CC}">
              <c16:uniqueId val="{00000006-F58C-4831-BBBE-1FD8C1B68887}"/>
            </c:ext>
          </c:extLst>
        </c:ser>
        <c:ser>
          <c:idx val="7"/>
          <c:order val="7"/>
          <c:tx>
            <c:strRef>
              <c:f>Blad1!$I$1</c:f>
              <c:strCache>
                <c:ptCount val="1"/>
                <c:pt idx="0">
                  <c:v>Tibro</c:v>
                </c:pt>
              </c:strCache>
            </c:strRef>
          </c:tx>
          <c:spPr>
            <a:solidFill>
              <a:schemeClr val="accent2">
                <a:lumMod val="60000"/>
              </a:schemeClr>
            </a:solidFill>
            <a:ln>
              <a:noFill/>
            </a:ln>
            <a:effectLst/>
          </c:spPr>
          <c:invertIfNegative val="0"/>
          <c:cat>
            <c:strRef>
              <c:f>Blad1!$A$2</c:f>
              <c:strCache>
                <c:ptCount val="1"/>
                <c:pt idx="0">
                  <c:v>Antal svar</c:v>
                </c:pt>
              </c:strCache>
            </c:strRef>
          </c:cat>
          <c:val>
            <c:numRef>
              <c:f>Blad1!$I$2</c:f>
              <c:numCache>
                <c:formatCode>General</c:formatCode>
                <c:ptCount val="1"/>
                <c:pt idx="0">
                  <c:v>9</c:v>
                </c:pt>
              </c:numCache>
            </c:numRef>
          </c:val>
          <c:extLst>
            <c:ext xmlns:c16="http://schemas.microsoft.com/office/drawing/2014/chart" uri="{C3380CC4-5D6E-409C-BE32-E72D297353CC}">
              <c16:uniqueId val="{00000007-F58C-4831-BBBE-1FD8C1B68887}"/>
            </c:ext>
          </c:extLst>
        </c:ser>
        <c:ser>
          <c:idx val="8"/>
          <c:order val="8"/>
          <c:tx>
            <c:strRef>
              <c:f>Blad1!$J$1</c:f>
              <c:strCache>
                <c:ptCount val="1"/>
                <c:pt idx="0">
                  <c:v>Skara</c:v>
                </c:pt>
              </c:strCache>
            </c:strRef>
          </c:tx>
          <c:spPr>
            <a:solidFill>
              <a:schemeClr val="accent3">
                <a:lumMod val="60000"/>
              </a:schemeClr>
            </a:solidFill>
            <a:ln>
              <a:noFill/>
            </a:ln>
            <a:effectLst/>
          </c:spPr>
          <c:invertIfNegative val="0"/>
          <c:cat>
            <c:strRef>
              <c:f>Blad1!$A$2</c:f>
              <c:strCache>
                <c:ptCount val="1"/>
                <c:pt idx="0">
                  <c:v>Antal svar</c:v>
                </c:pt>
              </c:strCache>
            </c:strRef>
          </c:cat>
          <c:val>
            <c:numRef>
              <c:f>Blad1!$J$2</c:f>
              <c:numCache>
                <c:formatCode>General</c:formatCode>
                <c:ptCount val="1"/>
                <c:pt idx="0">
                  <c:v>8</c:v>
                </c:pt>
              </c:numCache>
            </c:numRef>
          </c:val>
          <c:extLst>
            <c:ext xmlns:c16="http://schemas.microsoft.com/office/drawing/2014/chart" uri="{C3380CC4-5D6E-409C-BE32-E72D297353CC}">
              <c16:uniqueId val="{00000008-F58C-4831-BBBE-1FD8C1B68887}"/>
            </c:ext>
          </c:extLst>
        </c:ser>
        <c:ser>
          <c:idx val="9"/>
          <c:order val="9"/>
          <c:tx>
            <c:strRef>
              <c:f>Blad1!$K$1</c:f>
              <c:strCache>
                <c:ptCount val="1"/>
                <c:pt idx="0">
                  <c:v>Essunga </c:v>
                </c:pt>
              </c:strCache>
            </c:strRef>
          </c:tx>
          <c:spPr>
            <a:solidFill>
              <a:schemeClr val="accent4">
                <a:lumMod val="60000"/>
              </a:schemeClr>
            </a:solidFill>
            <a:ln>
              <a:noFill/>
            </a:ln>
            <a:effectLst/>
          </c:spPr>
          <c:invertIfNegative val="0"/>
          <c:cat>
            <c:strRef>
              <c:f>Blad1!$A$2</c:f>
              <c:strCache>
                <c:ptCount val="1"/>
                <c:pt idx="0">
                  <c:v>Antal svar</c:v>
                </c:pt>
              </c:strCache>
            </c:strRef>
          </c:cat>
          <c:val>
            <c:numRef>
              <c:f>Blad1!$K$2</c:f>
              <c:numCache>
                <c:formatCode>General</c:formatCode>
                <c:ptCount val="1"/>
                <c:pt idx="0">
                  <c:v>8</c:v>
                </c:pt>
              </c:numCache>
            </c:numRef>
          </c:val>
          <c:extLst>
            <c:ext xmlns:c16="http://schemas.microsoft.com/office/drawing/2014/chart" uri="{C3380CC4-5D6E-409C-BE32-E72D297353CC}">
              <c16:uniqueId val="{00000009-F58C-4831-BBBE-1FD8C1B68887}"/>
            </c:ext>
          </c:extLst>
        </c:ser>
        <c:ser>
          <c:idx val="10"/>
          <c:order val="10"/>
          <c:tx>
            <c:strRef>
              <c:f>Blad1!$L$1</c:f>
              <c:strCache>
                <c:ptCount val="1"/>
                <c:pt idx="0">
                  <c:v>Götene </c:v>
                </c:pt>
              </c:strCache>
            </c:strRef>
          </c:tx>
          <c:spPr>
            <a:solidFill>
              <a:schemeClr val="accent5">
                <a:lumMod val="60000"/>
              </a:schemeClr>
            </a:solidFill>
            <a:ln>
              <a:noFill/>
            </a:ln>
            <a:effectLst/>
          </c:spPr>
          <c:invertIfNegative val="0"/>
          <c:cat>
            <c:strRef>
              <c:f>Blad1!$A$2</c:f>
              <c:strCache>
                <c:ptCount val="1"/>
                <c:pt idx="0">
                  <c:v>Antal svar</c:v>
                </c:pt>
              </c:strCache>
            </c:strRef>
          </c:cat>
          <c:val>
            <c:numRef>
              <c:f>Blad1!$L$2</c:f>
              <c:numCache>
                <c:formatCode>General</c:formatCode>
                <c:ptCount val="1"/>
                <c:pt idx="0">
                  <c:v>7</c:v>
                </c:pt>
              </c:numCache>
            </c:numRef>
          </c:val>
          <c:extLst>
            <c:ext xmlns:c16="http://schemas.microsoft.com/office/drawing/2014/chart" uri="{C3380CC4-5D6E-409C-BE32-E72D297353CC}">
              <c16:uniqueId val="{0000000A-F58C-4831-BBBE-1FD8C1B68887}"/>
            </c:ext>
          </c:extLst>
        </c:ser>
        <c:ser>
          <c:idx val="11"/>
          <c:order val="11"/>
          <c:tx>
            <c:strRef>
              <c:f>Blad1!$M$1</c:f>
              <c:strCache>
                <c:ptCount val="1"/>
                <c:pt idx="0">
                  <c:v>Karlsborg </c:v>
                </c:pt>
              </c:strCache>
            </c:strRef>
          </c:tx>
          <c:spPr>
            <a:solidFill>
              <a:schemeClr val="accent6">
                <a:lumMod val="60000"/>
              </a:schemeClr>
            </a:solidFill>
            <a:ln>
              <a:noFill/>
            </a:ln>
            <a:effectLst/>
          </c:spPr>
          <c:invertIfNegative val="0"/>
          <c:cat>
            <c:strRef>
              <c:f>Blad1!$A$2</c:f>
              <c:strCache>
                <c:ptCount val="1"/>
                <c:pt idx="0">
                  <c:v>Antal svar</c:v>
                </c:pt>
              </c:strCache>
            </c:strRef>
          </c:cat>
          <c:val>
            <c:numRef>
              <c:f>Blad1!$M$2</c:f>
              <c:numCache>
                <c:formatCode>General</c:formatCode>
                <c:ptCount val="1"/>
                <c:pt idx="0">
                  <c:v>7</c:v>
                </c:pt>
              </c:numCache>
            </c:numRef>
          </c:val>
          <c:extLst>
            <c:ext xmlns:c16="http://schemas.microsoft.com/office/drawing/2014/chart" uri="{C3380CC4-5D6E-409C-BE32-E72D297353CC}">
              <c16:uniqueId val="{0000000B-F58C-4831-BBBE-1FD8C1B68887}"/>
            </c:ext>
          </c:extLst>
        </c:ser>
        <c:ser>
          <c:idx val="12"/>
          <c:order val="12"/>
          <c:tx>
            <c:strRef>
              <c:f>Blad1!$N$1</c:f>
              <c:strCache>
                <c:ptCount val="1"/>
                <c:pt idx="0">
                  <c:v>Vara </c:v>
                </c:pt>
              </c:strCache>
            </c:strRef>
          </c:tx>
          <c:spPr>
            <a:solidFill>
              <a:schemeClr val="accent1">
                <a:lumMod val="80000"/>
                <a:lumOff val="20000"/>
              </a:schemeClr>
            </a:solidFill>
            <a:ln>
              <a:noFill/>
            </a:ln>
            <a:effectLst/>
          </c:spPr>
          <c:invertIfNegative val="0"/>
          <c:cat>
            <c:strRef>
              <c:f>Blad1!$A$2</c:f>
              <c:strCache>
                <c:ptCount val="1"/>
                <c:pt idx="0">
                  <c:v>Antal svar</c:v>
                </c:pt>
              </c:strCache>
            </c:strRef>
          </c:cat>
          <c:val>
            <c:numRef>
              <c:f>Blad1!$N$2</c:f>
              <c:numCache>
                <c:formatCode>General</c:formatCode>
                <c:ptCount val="1"/>
                <c:pt idx="0">
                  <c:v>7</c:v>
                </c:pt>
              </c:numCache>
            </c:numRef>
          </c:val>
          <c:extLst>
            <c:ext xmlns:c16="http://schemas.microsoft.com/office/drawing/2014/chart" uri="{C3380CC4-5D6E-409C-BE32-E72D297353CC}">
              <c16:uniqueId val="{0000000C-F58C-4831-BBBE-1FD8C1B68887}"/>
            </c:ext>
          </c:extLst>
        </c:ser>
        <c:ser>
          <c:idx val="13"/>
          <c:order val="13"/>
          <c:tx>
            <c:strRef>
              <c:f>Blad1!$O$1</c:f>
              <c:strCache>
                <c:ptCount val="1"/>
                <c:pt idx="0">
                  <c:v>Töreboda </c:v>
                </c:pt>
              </c:strCache>
            </c:strRef>
          </c:tx>
          <c:spPr>
            <a:solidFill>
              <a:schemeClr val="accent2">
                <a:lumMod val="80000"/>
                <a:lumOff val="20000"/>
              </a:schemeClr>
            </a:solidFill>
            <a:ln>
              <a:noFill/>
            </a:ln>
            <a:effectLst/>
          </c:spPr>
          <c:invertIfNegative val="0"/>
          <c:cat>
            <c:strRef>
              <c:f>Blad1!$A$2</c:f>
              <c:strCache>
                <c:ptCount val="1"/>
                <c:pt idx="0">
                  <c:v>Antal svar</c:v>
                </c:pt>
              </c:strCache>
            </c:strRef>
          </c:cat>
          <c:val>
            <c:numRef>
              <c:f>Blad1!$O$2</c:f>
              <c:numCache>
                <c:formatCode>General</c:formatCode>
                <c:ptCount val="1"/>
                <c:pt idx="0">
                  <c:v>7</c:v>
                </c:pt>
              </c:numCache>
            </c:numRef>
          </c:val>
          <c:extLst>
            <c:ext xmlns:c16="http://schemas.microsoft.com/office/drawing/2014/chart" uri="{C3380CC4-5D6E-409C-BE32-E72D297353CC}">
              <c16:uniqueId val="{0000000D-F58C-4831-BBBE-1FD8C1B68887}"/>
            </c:ext>
          </c:extLst>
        </c:ser>
        <c:ser>
          <c:idx val="14"/>
          <c:order val="14"/>
          <c:tx>
            <c:strRef>
              <c:f>Blad1!$P$1</c:f>
              <c:strCache>
                <c:ptCount val="1"/>
                <c:pt idx="0">
                  <c:v>Gullspång </c:v>
                </c:pt>
              </c:strCache>
            </c:strRef>
          </c:tx>
          <c:spPr>
            <a:solidFill>
              <a:schemeClr val="accent3">
                <a:lumMod val="80000"/>
                <a:lumOff val="20000"/>
              </a:schemeClr>
            </a:solidFill>
            <a:ln>
              <a:noFill/>
            </a:ln>
            <a:effectLst/>
          </c:spPr>
          <c:invertIfNegative val="0"/>
          <c:cat>
            <c:strRef>
              <c:f>Blad1!$A$2</c:f>
              <c:strCache>
                <c:ptCount val="1"/>
                <c:pt idx="0">
                  <c:v>Antal svar</c:v>
                </c:pt>
              </c:strCache>
            </c:strRef>
          </c:cat>
          <c:val>
            <c:numRef>
              <c:f>Blad1!$P$2</c:f>
              <c:numCache>
                <c:formatCode>General</c:formatCode>
                <c:ptCount val="1"/>
                <c:pt idx="0">
                  <c:v>6</c:v>
                </c:pt>
              </c:numCache>
            </c:numRef>
          </c:val>
          <c:extLst>
            <c:ext xmlns:c16="http://schemas.microsoft.com/office/drawing/2014/chart" uri="{C3380CC4-5D6E-409C-BE32-E72D297353CC}">
              <c16:uniqueId val="{0000000E-F58C-4831-BBBE-1FD8C1B68887}"/>
            </c:ext>
          </c:extLst>
        </c:ser>
        <c:dLbls>
          <c:showLegendKey val="0"/>
          <c:showVal val="0"/>
          <c:showCatName val="0"/>
          <c:showSerName val="0"/>
          <c:showPercent val="0"/>
          <c:showBubbleSize val="0"/>
        </c:dLbls>
        <c:gapWidth val="219"/>
        <c:overlap val="-27"/>
        <c:axId val="446869648"/>
        <c:axId val="444888360"/>
      </c:barChart>
      <c:catAx>
        <c:axId val="446869648"/>
        <c:scaling>
          <c:orientation val="minMax"/>
        </c:scaling>
        <c:delete val="1"/>
        <c:axPos val="b"/>
        <c:numFmt formatCode="General" sourceLinked="1"/>
        <c:majorTickMark val="none"/>
        <c:minorTickMark val="none"/>
        <c:tickLblPos val="nextTo"/>
        <c:crossAx val="444888360"/>
        <c:crosses val="autoZero"/>
        <c:auto val="1"/>
        <c:lblAlgn val="ctr"/>
        <c:lblOffset val="100"/>
        <c:noMultiLvlLbl val="0"/>
      </c:catAx>
      <c:valAx>
        <c:axId val="444888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6869648"/>
        <c:crosses val="autoZero"/>
        <c:crossBetween val="between"/>
      </c:valAx>
      <c:spPr>
        <a:noFill/>
        <a:ln>
          <a:noFill/>
        </a:ln>
        <a:effectLst/>
      </c:spPr>
    </c:plotArea>
    <c:legend>
      <c:legendPos val="r"/>
      <c:layout>
        <c:manualLayout>
          <c:xMode val="edge"/>
          <c:yMode val="edge"/>
          <c:x val="0.87349980627763113"/>
          <c:y val="1.8108213918430701E-2"/>
          <c:w val="0.11890191490071406"/>
          <c:h val="0.96399317879096624"/>
        </c:manualLayout>
      </c:layout>
      <c:overlay val="0"/>
      <c:spPr>
        <a:noFill/>
        <a:ln>
          <a:noFill/>
        </a:ln>
        <a:effectLst/>
      </c:spPr>
      <c:txPr>
        <a:bodyPr rot="0" spcFirstLastPara="1" vertOverflow="ellipsis" vert="horz" wrap="square" anchor="ctr" anchorCtr="0"/>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u="none" strike="noStrike" kern="1200" spc="0" baseline="0" dirty="0">
                <a:solidFill>
                  <a:prstClr val="black">
                    <a:lumMod val="65000"/>
                    <a:lumOff val="35000"/>
                  </a:prstClr>
                </a:solidFill>
                <a:latin typeface="+mn-lt"/>
                <a:ea typeface="+mn-ea"/>
                <a:cs typeface="+mn-cs"/>
              </a:rPr>
              <a:t>Antal svar  </a:t>
            </a:r>
            <a:r>
              <a:rPr lang="sv-SE" sz="1800" dirty="0"/>
              <a:t>från respektive verksamhet</a:t>
            </a:r>
          </a:p>
        </c:rich>
      </c:tx>
      <c:layout>
        <c:manualLayout>
          <c:xMode val="edge"/>
          <c:yMode val="edge"/>
          <c:x val="0.30061172908941935"/>
          <c:y val="1.59330810595498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Socialtjänst </c:v>
                </c:pt>
              </c:strCache>
            </c:strRef>
          </c:tx>
          <c:spPr>
            <a:solidFill>
              <a:schemeClr val="accent1"/>
            </a:solidFill>
            <a:ln>
              <a:noFill/>
            </a:ln>
            <a:effectLst/>
          </c:spPr>
          <c:invertIfNegative val="0"/>
          <c:cat>
            <c:strRef>
              <c:f>Blad1!$A$2</c:f>
              <c:strCache>
                <c:ptCount val="1"/>
                <c:pt idx="0">
                  <c:v>Antal svar</c:v>
                </c:pt>
              </c:strCache>
            </c:strRef>
          </c:cat>
          <c:val>
            <c:numRef>
              <c:f>Blad1!$B$2</c:f>
              <c:numCache>
                <c:formatCode>General</c:formatCode>
                <c:ptCount val="1"/>
                <c:pt idx="0">
                  <c:v>32</c:v>
                </c:pt>
              </c:numCache>
            </c:numRef>
          </c:val>
          <c:extLst>
            <c:ext xmlns:c16="http://schemas.microsoft.com/office/drawing/2014/chart" uri="{C3380CC4-5D6E-409C-BE32-E72D297353CC}">
              <c16:uniqueId val="{00000000-92F3-4E60-8960-B5AB35BCE840}"/>
            </c:ext>
          </c:extLst>
        </c:ser>
        <c:ser>
          <c:idx val="1"/>
          <c:order val="1"/>
          <c:tx>
            <c:strRef>
              <c:f>Blad1!$C$1</c:f>
              <c:strCache>
                <c:ptCount val="1"/>
                <c:pt idx="0">
                  <c:v>Familjecentral </c:v>
                </c:pt>
              </c:strCache>
            </c:strRef>
          </c:tx>
          <c:spPr>
            <a:solidFill>
              <a:schemeClr val="accent2"/>
            </a:solidFill>
            <a:ln>
              <a:noFill/>
            </a:ln>
            <a:effectLst/>
          </c:spPr>
          <c:invertIfNegative val="0"/>
          <c:cat>
            <c:strRef>
              <c:f>Blad1!$A$2</c:f>
              <c:strCache>
                <c:ptCount val="1"/>
                <c:pt idx="0">
                  <c:v>Antal svar</c:v>
                </c:pt>
              </c:strCache>
            </c:strRef>
          </c:cat>
          <c:val>
            <c:numRef>
              <c:f>Blad1!$C$2</c:f>
              <c:numCache>
                <c:formatCode>General</c:formatCode>
                <c:ptCount val="1"/>
                <c:pt idx="0">
                  <c:v>29</c:v>
                </c:pt>
              </c:numCache>
            </c:numRef>
          </c:val>
          <c:extLst>
            <c:ext xmlns:c16="http://schemas.microsoft.com/office/drawing/2014/chart" uri="{C3380CC4-5D6E-409C-BE32-E72D297353CC}">
              <c16:uniqueId val="{00000001-92F3-4E60-8960-B5AB35BCE840}"/>
            </c:ext>
          </c:extLst>
        </c:ser>
        <c:ser>
          <c:idx val="2"/>
          <c:order val="2"/>
          <c:tx>
            <c:strRef>
              <c:f>Blad1!$D$1</c:f>
              <c:strCache>
                <c:ptCount val="1"/>
                <c:pt idx="0">
                  <c:v>Skola/elevhälsa </c:v>
                </c:pt>
              </c:strCache>
            </c:strRef>
          </c:tx>
          <c:spPr>
            <a:solidFill>
              <a:schemeClr val="accent3"/>
            </a:solidFill>
            <a:ln>
              <a:noFill/>
            </a:ln>
            <a:effectLst/>
          </c:spPr>
          <c:invertIfNegative val="0"/>
          <c:cat>
            <c:strRef>
              <c:f>Blad1!$A$2</c:f>
              <c:strCache>
                <c:ptCount val="1"/>
                <c:pt idx="0">
                  <c:v>Antal svar</c:v>
                </c:pt>
              </c:strCache>
            </c:strRef>
          </c:cat>
          <c:val>
            <c:numRef>
              <c:f>Blad1!$D$2</c:f>
              <c:numCache>
                <c:formatCode>General</c:formatCode>
                <c:ptCount val="1"/>
                <c:pt idx="0">
                  <c:v>24</c:v>
                </c:pt>
              </c:numCache>
            </c:numRef>
          </c:val>
          <c:extLst>
            <c:ext xmlns:c16="http://schemas.microsoft.com/office/drawing/2014/chart" uri="{C3380CC4-5D6E-409C-BE32-E72D297353CC}">
              <c16:uniqueId val="{00000002-92F3-4E60-8960-B5AB35BCE840}"/>
            </c:ext>
          </c:extLst>
        </c:ser>
        <c:ser>
          <c:idx val="3"/>
          <c:order val="3"/>
          <c:tx>
            <c:strRef>
              <c:f>Blad1!$E$1</c:f>
              <c:strCache>
                <c:ptCount val="1"/>
                <c:pt idx="0">
                  <c:v>Annan</c:v>
                </c:pt>
              </c:strCache>
            </c:strRef>
          </c:tx>
          <c:spPr>
            <a:solidFill>
              <a:schemeClr val="accent4"/>
            </a:solidFill>
            <a:ln>
              <a:noFill/>
            </a:ln>
            <a:effectLst/>
          </c:spPr>
          <c:invertIfNegative val="0"/>
          <c:cat>
            <c:strRef>
              <c:f>Blad1!$A$2</c:f>
              <c:strCache>
                <c:ptCount val="1"/>
                <c:pt idx="0">
                  <c:v>Antal svar</c:v>
                </c:pt>
              </c:strCache>
            </c:strRef>
          </c:cat>
          <c:val>
            <c:numRef>
              <c:f>Blad1!$E$2</c:f>
              <c:numCache>
                <c:formatCode>General</c:formatCode>
                <c:ptCount val="1"/>
                <c:pt idx="0">
                  <c:v>10</c:v>
                </c:pt>
              </c:numCache>
            </c:numRef>
          </c:val>
          <c:extLst>
            <c:ext xmlns:c16="http://schemas.microsoft.com/office/drawing/2014/chart" uri="{C3380CC4-5D6E-409C-BE32-E72D297353CC}">
              <c16:uniqueId val="{00000003-92F3-4E60-8960-B5AB35BCE840}"/>
            </c:ext>
          </c:extLst>
        </c:ser>
        <c:ser>
          <c:idx val="4"/>
          <c:order val="4"/>
          <c:tx>
            <c:strRef>
              <c:f>Blad1!$F$1</c:f>
              <c:strCache>
                <c:ptCount val="1"/>
                <c:pt idx="0">
                  <c:v>Folkhälsa</c:v>
                </c:pt>
              </c:strCache>
            </c:strRef>
          </c:tx>
          <c:spPr>
            <a:solidFill>
              <a:schemeClr val="accent5"/>
            </a:solidFill>
            <a:ln>
              <a:noFill/>
            </a:ln>
            <a:effectLst/>
          </c:spPr>
          <c:invertIfNegative val="0"/>
          <c:cat>
            <c:strRef>
              <c:f>Blad1!$A$2</c:f>
              <c:strCache>
                <c:ptCount val="1"/>
                <c:pt idx="0">
                  <c:v>Antal svar</c:v>
                </c:pt>
              </c:strCache>
            </c:strRef>
          </c:cat>
          <c:val>
            <c:numRef>
              <c:f>Blad1!$F$2</c:f>
              <c:numCache>
                <c:formatCode>General</c:formatCode>
                <c:ptCount val="1"/>
                <c:pt idx="0">
                  <c:v>10</c:v>
                </c:pt>
              </c:numCache>
            </c:numRef>
          </c:val>
          <c:extLst>
            <c:ext xmlns:c16="http://schemas.microsoft.com/office/drawing/2014/chart" uri="{C3380CC4-5D6E-409C-BE32-E72D297353CC}">
              <c16:uniqueId val="{00000004-92F3-4E60-8960-B5AB35BCE840}"/>
            </c:ext>
          </c:extLst>
        </c:ser>
        <c:ser>
          <c:idx val="5"/>
          <c:order val="5"/>
          <c:tx>
            <c:strRef>
              <c:f>Blad1!$G$1</c:f>
              <c:strCache>
                <c:ptCount val="1"/>
                <c:pt idx="0">
                  <c:v>Vårdcentral </c:v>
                </c:pt>
              </c:strCache>
            </c:strRef>
          </c:tx>
          <c:spPr>
            <a:solidFill>
              <a:schemeClr val="accent6"/>
            </a:solidFill>
            <a:ln>
              <a:noFill/>
            </a:ln>
            <a:effectLst/>
          </c:spPr>
          <c:invertIfNegative val="0"/>
          <c:cat>
            <c:strRef>
              <c:f>Blad1!$A$2</c:f>
              <c:strCache>
                <c:ptCount val="1"/>
                <c:pt idx="0">
                  <c:v>Antal svar</c:v>
                </c:pt>
              </c:strCache>
            </c:strRef>
          </c:cat>
          <c:val>
            <c:numRef>
              <c:f>Blad1!$G$2</c:f>
              <c:numCache>
                <c:formatCode>General</c:formatCode>
                <c:ptCount val="1"/>
                <c:pt idx="0">
                  <c:v>9</c:v>
                </c:pt>
              </c:numCache>
            </c:numRef>
          </c:val>
          <c:extLst>
            <c:ext xmlns:c16="http://schemas.microsoft.com/office/drawing/2014/chart" uri="{C3380CC4-5D6E-409C-BE32-E72D297353CC}">
              <c16:uniqueId val="{00000005-92F3-4E60-8960-B5AB35BCE840}"/>
            </c:ext>
          </c:extLst>
        </c:ser>
        <c:ser>
          <c:idx val="6"/>
          <c:order val="6"/>
          <c:tx>
            <c:strRef>
              <c:f>Blad1!$H$1</c:f>
              <c:strCache>
                <c:ptCount val="1"/>
                <c:pt idx="0">
                  <c:v>Förskola </c:v>
                </c:pt>
              </c:strCache>
            </c:strRef>
          </c:tx>
          <c:spPr>
            <a:solidFill>
              <a:schemeClr val="accent1">
                <a:lumMod val="60000"/>
              </a:schemeClr>
            </a:solidFill>
            <a:ln>
              <a:noFill/>
            </a:ln>
            <a:effectLst/>
          </c:spPr>
          <c:invertIfNegative val="0"/>
          <c:cat>
            <c:strRef>
              <c:f>Blad1!$A$2</c:f>
              <c:strCache>
                <c:ptCount val="1"/>
                <c:pt idx="0">
                  <c:v>Antal svar</c:v>
                </c:pt>
              </c:strCache>
            </c:strRef>
          </c:cat>
          <c:val>
            <c:numRef>
              <c:f>Blad1!$H$2</c:f>
              <c:numCache>
                <c:formatCode>General</c:formatCode>
                <c:ptCount val="1"/>
                <c:pt idx="0">
                  <c:v>8</c:v>
                </c:pt>
              </c:numCache>
            </c:numRef>
          </c:val>
          <c:extLst>
            <c:ext xmlns:c16="http://schemas.microsoft.com/office/drawing/2014/chart" uri="{C3380CC4-5D6E-409C-BE32-E72D297353CC}">
              <c16:uniqueId val="{00000006-92F3-4E60-8960-B5AB35BCE840}"/>
            </c:ext>
          </c:extLst>
        </c:ser>
        <c:ser>
          <c:idx val="7"/>
          <c:order val="7"/>
          <c:tx>
            <c:strRef>
              <c:f>Blad1!$I$1</c:f>
              <c:strCache>
                <c:ptCount val="1"/>
                <c:pt idx="0">
                  <c:v>BVC </c:v>
                </c:pt>
              </c:strCache>
            </c:strRef>
          </c:tx>
          <c:spPr>
            <a:solidFill>
              <a:schemeClr val="accent2">
                <a:lumMod val="60000"/>
              </a:schemeClr>
            </a:solidFill>
            <a:ln>
              <a:noFill/>
            </a:ln>
            <a:effectLst/>
          </c:spPr>
          <c:invertIfNegative val="0"/>
          <c:cat>
            <c:strRef>
              <c:f>Blad1!$A$2</c:f>
              <c:strCache>
                <c:ptCount val="1"/>
                <c:pt idx="0">
                  <c:v>Antal svar</c:v>
                </c:pt>
              </c:strCache>
            </c:strRef>
          </c:cat>
          <c:val>
            <c:numRef>
              <c:f>Blad1!$I$2</c:f>
              <c:numCache>
                <c:formatCode>General</c:formatCode>
                <c:ptCount val="1"/>
                <c:pt idx="0">
                  <c:v>6</c:v>
                </c:pt>
              </c:numCache>
            </c:numRef>
          </c:val>
          <c:extLst>
            <c:ext xmlns:c16="http://schemas.microsoft.com/office/drawing/2014/chart" uri="{C3380CC4-5D6E-409C-BE32-E72D297353CC}">
              <c16:uniqueId val="{00000007-92F3-4E60-8960-B5AB35BCE840}"/>
            </c:ext>
          </c:extLst>
        </c:ser>
        <c:ser>
          <c:idx val="8"/>
          <c:order val="8"/>
          <c:tx>
            <c:strRef>
              <c:f>Blad1!$J$1</c:f>
              <c:strCache>
                <c:ptCount val="1"/>
                <c:pt idx="0">
                  <c:v>UMO</c:v>
                </c:pt>
              </c:strCache>
            </c:strRef>
          </c:tx>
          <c:spPr>
            <a:solidFill>
              <a:schemeClr val="accent3">
                <a:lumMod val="60000"/>
              </a:schemeClr>
            </a:solidFill>
            <a:ln>
              <a:noFill/>
            </a:ln>
            <a:effectLst/>
          </c:spPr>
          <c:invertIfNegative val="0"/>
          <c:cat>
            <c:strRef>
              <c:f>Blad1!$A$2</c:f>
              <c:strCache>
                <c:ptCount val="1"/>
                <c:pt idx="0">
                  <c:v>Antal svar</c:v>
                </c:pt>
              </c:strCache>
            </c:strRef>
          </c:cat>
          <c:val>
            <c:numRef>
              <c:f>Blad1!$J$2</c:f>
              <c:numCache>
                <c:formatCode>General</c:formatCode>
                <c:ptCount val="1"/>
                <c:pt idx="0">
                  <c:v>5</c:v>
                </c:pt>
              </c:numCache>
            </c:numRef>
          </c:val>
          <c:extLst>
            <c:ext xmlns:c16="http://schemas.microsoft.com/office/drawing/2014/chart" uri="{C3380CC4-5D6E-409C-BE32-E72D297353CC}">
              <c16:uniqueId val="{00000008-92F3-4E60-8960-B5AB35BCE840}"/>
            </c:ext>
          </c:extLst>
        </c:ser>
        <c:ser>
          <c:idx val="9"/>
          <c:order val="9"/>
          <c:tx>
            <c:strRef>
              <c:f>Blad1!$K$1</c:f>
              <c:strCache>
                <c:ptCount val="1"/>
                <c:pt idx="0">
                  <c:v>HAB</c:v>
                </c:pt>
              </c:strCache>
            </c:strRef>
          </c:tx>
          <c:spPr>
            <a:solidFill>
              <a:schemeClr val="accent4">
                <a:lumMod val="60000"/>
              </a:schemeClr>
            </a:solidFill>
            <a:ln>
              <a:noFill/>
            </a:ln>
            <a:effectLst/>
          </c:spPr>
          <c:invertIfNegative val="0"/>
          <c:cat>
            <c:strRef>
              <c:f>Blad1!$A$2</c:f>
              <c:strCache>
                <c:ptCount val="1"/>
                <c:pt idx="0">
                  <c:v>Antal svar</c:v>
                </c:pt>
              </c:strCache>
            </c:strRef>
          </c:cat>
          <c:val>
            <c:numRef>
              <c:f>Blad1!$K$2</c:f>
              <c:numCache>
                <c:formatCode>General</c:formatCode>
                <c:ptCount val="1"/>
                <c:pt idx="0">
                  <c:v>2</c:v>
                </c:pt>
              </c:numCache>
            </c:numRef>
          </c:val>
          <c:extLst>
            <c:ext xmlns:c16="http://schemas.microsoft.com/office/drawing/2014/chart" uri="{C3380CC4-5D6E-409C-BE32-E72D297353CC}">
              <c16:uniqueId val="{00000009-92F3-4E60-8960-B5AB35BCE840}"/>
            </c:ext>
          </c:extLst>
        </c:ser>
        <c:ser>
          <c:idx val="10"/>
          <c:order val="10"/>
          <c:tx>
            <c:strRef>
              <c:f>Blad1!$L$1</c:f>
              <c:strCache>
                <c:ptCount val="1"/>
                <c:pt idx="0">
                  <c:v>MVC</c:v>
                </c:pt>
              </c:strCache>
            </c:strRef>
          </c:tx>
          <c:spPr>
            <a:solidFill>
              <a:schemeClr val="accent5">
                <a:lumMod val="60000"/>
              </a:schemeClr>
            </a:solidFill>
            <a:ln>
              <a:noFill/>
            </a:ln>
            <a:effectLst/>
          </c:spPr>
          <c:invertIfNegative val="0"/>
          <c:cat>
            <c:strRef>
              <c:f>Blad1!$A$2</c:f>
              <c:strCache>
                <c:ptCount val="1"/>
                <c:pt idx="0">
                  <c:v>Antal svar</c:v>
                </c:pt>
              </c:strCache>
            </c:strRef>
          </c:cat>
          <c:val>
            <c:numRef>
              <c:f>Blad1!$L$2</c:f>
              <c:numCache>
                <c:formatCode>General</c:formatCode>
                <c:ptCount val="1"/>
                <c:pt idx="0">
                  <c:v>2</c:v>
                </c:pt>
              </c:numCache>
            </c:numRef>
          </c:val>
          <c:extLst>
            <c:ext xmlns:c16="http://schemas.microsoft.com/office/drawing/2014/chart" uri="{C3380CC4-5D6E-409C-BE32-E72D297353CC}">
              <c16:uniqueId val="{0000000A-92F3-4E60-8960-B5AB35BCE840}"/>
            </c:ext>
          </c:extLst>
        </c:ser>
        <c:ser>
          <c:idx val="11"/>
          <c:order val="11"/>
          <c:tx>
            <c:strRef>
              <c:f>Blad1!$M$1</c:f>
              <c:strCache>
                <c:ptCount val="1"/>
                <c:pt idx="0">
                  <c:v>Rehab </c:v>
                </c:pt>
              </c:strCache>
            </c:strRef>
          </c:tx>
          <c:spPr>
            <a:solidFill>
              <a:schemeClr val="accent6">
                <a:lumMod val="60000"/>
              </a:schemeClr>
            </a:solidFill>
            <a:ln>
              <a:noFill/>
            </a:ln>
            <a:effectLst/>
          </c:spPr>
          <c:invertIfNegative val="0"/>
          <c:cat>
            <c:strRef>
              <c:f>Blad1!$A$2</c:f>
              <c:strCache>
                <c:ptCount val="1"/>
                <c:pt idx="0">
                  <c:v>Antal svar</c:v>
                </c:pt>
              </c:strCache>
            </c:strRef>
          </c:cat>
          <c:val>
            <c:numRef>
              <c:f>Blad1!$M$2</c:f>
              <c:numCache>
                <c:formatCode>General</c:formatCode>
                <c:ptCount val="1"/>
                <c:pt idx="0">
                  <c:v>2</c:v>
                </c:pt>
              </c:numCache>
            </c:numRef>
          </c:val>
          <c:extLst>
            <c:ext xmlns:c16="http://schemas.microsoft.com/office/drawing/2014/chart" uri="{C3380CC4-5D6E-409C-BE32-E72D297353CC}">
              <c16:uniqueId val="{0000000B-92F3-4E60-8960-B5AB35BCE840}"/>
            </c:ext>
          </c:extLst>
        </c:ser>
        <c:ser>
          <c:idx val="12"/>
          <c:order val="12"/>
          <c:tx>
            <c:strRef>
              <c:f>Blad1!$N$1</c:f>
              <c:strCache>
                <c:ptCount val="1"/>
                <c:pt idx="0">
                  <c:v>BUP</c:v>
                </c:pt>
              </c:strCache>
            </c:strRef>
          </c:tx>
          <c:spPr>
            <a:solidFill>
              <a:schemeClr val="accent1">
                <a:lumMod val="80000"/>
                <a:lumOff val="20000"/>
              </a:schemeClr>
            </a:solidFill>
            <a:ln>
              <a:noFill/>
            </a:ln>
            <a:effectLst/>
          </c:spPr>
          <c:invertIfNegative val="0"/>
          <c:cat>
            <c:strRef>
              <c:f>Blad1!$A$2</c:f>
              <c:strCache>
                <c:ptCount val="1"/>
                <c:pt idx="0">
                  <c:v>Antal svar</c:v>
                </c:pt>
              </c:strCache>
            </c:strRef>
          </c:cat>
          <c:val>
            <c:numRef>
              <c:f>Blad1!$N$2</c:f>
              <c:numCache>
                <c:formatCode>General</c:formatCode>
                <c:ptCount val="1"/>
                <c:pt idx="0">
                  <c:v>1</c:v>
                </c:pt>
              </c:numCache>
            </c:numRef>
          </c:val>
          <c:extLst>
            <c:ext xmlns:c16="http://schemas.microsoft.com/office/drawing/2014/chart" uri="{C3380CC4-5D6E-409C-BE32-E72D297353CC}">
              <c16:uniqueId val="{0000000C-92F3-4E60-8960-B5AB35BCE840}"/>
            </c:ext>
          </c:extLst>
        </c:ser>
        <c:ser>
          <c:idx val="13"/>
          <c:order val="13"/>
          <c:tx>
            <c:strRef>
              <c:f>Blad1!$O$1</c:f>
              <c:strCache>
                <c:ptCount val="1"/>
                <c:pt idx="0">
                  <c:v>Tandhälsa </c:v>
                </c:pt>
              </c:strCache>
            </c:strRef>
          </c:tx>
          <c:spPr>
            <a:solidFill>
              <a:schemeClr val="accent2">
                <a:lumMod val="80000"/>
                <a:lumOff val="20000"/>
              </a:schemeClr>
            </a:solidFill>
            <a:ln>
              <a:noFill/>
            </a:ln>
            <a:effectLst/>
          </c:spPr>
          <c:invertIfNegative val="0"/>
          <c:cat>
            <c:strRef>
              <c:f>Blad1!$A$2</c:f>
              <c:strCache>
                <c:ptCount val="1"/>
                <c:pt idx="0">
                  <c:v>Antal svar</c:v>
                </c:pt>
              </c:strCache>
            </c:strRef>
          </c:cat>
          <c:val>
            <c:numRef>
              <c:f>Blad1!$O$2</c:f>
              <c:numCache>
                <c:formatCode>General</c:formatCode>
                <c:ptCount val="1"/>
                <c:pt idx="0">
                  <c:v>1</c:v>
                </c:pt>
              </c:numCache>
            </c:numRef>
          </c:val>
          <c:extLst>
            <c:ext xmlns:c16="http://schemas.microsoft.com/office/drawing/2014/chart" uri="{C3380CC4-5D6E-409C-BE32-E72D297353CC}">
              <c16:uniqueId val="{0000000D-92F3-4E60-8960-B5AB35BCE840}"/>
            </c:ext>
          </c:extLst>
        </c:ser>
        <c:ser>
          <c:idx val="14"/>
          <c:order val="14"/>
          <c:tx>
            <c:strRef>
              <c:f>Blad1!$P$1</c:f>
              <c:strCache>
                <c:ptCount val="1"/>
                <c:pt idx="0">
                  <c:v>UPH</c:v>
                </c:pt>
              </c:strCache>
            </c:strRef>
          </c:tx>
          <c:spPr>
            <a:solidFill>
              <a:schemeClr val="accent3">
                <a:lumMod val="80000"/>
                <a:lumOff val="20000"/>
              </a:schemeClr>
            </a:solidFill>
            <a:ln>
              <a:noFill/>
            </a:ln>
            <a:effectLst/>
          </c:spPr>
          <c:invertIfNegative val="0"/>
          <c:cat>
            <c:strRef>
              <c:f>Blad1!$A$2</c:f>
              <c:strCache>
                <c:ptCount val="1"/>
                <c:pt idx="0">
                  <c:v>Antal svar</c:v>
                </c:pt>
              </c:strCache>
            </c:strRef>
          </c:cat>
          <c:val>
            <c:numRef>
              <c:f>Blad1!$P$2</c:f>
              <c:numCache>
                <c:formatCode>General</c:formatCode>
                <c:ptCount val="1"/>
                <c:pt idx="0">
                  <c:v>1</c:v>
                </c:pt>
              </c:numCache>
            </c:numRef>
          </c:val>
          <c:extLst>
            <c:ext xmlns:c16="http://schemas.microsoft.com/office/drawing/2014/chart" uri="{C3380CC4-5D6E-409C-BE32-E72D297353CC}">
              <c16:uniqueId val="{0000000E-92F3-4E60-8960-B5AB35BCE840}"/>
            </c:ext>
          </c:extLst>
        </c:ser>
        <c:dLbls>
          <c:showLegendKey val="0"/>
          <c:showVal val="0"/>
          <c:showCatName val="0"/>
          <c:showSerName val="0"/>
          <c:showPercent val="0"/>
          <c:showBubbleSize val="0"/>
        </c:dLbls>
        <c:gapWidth val="219"/>
        <c:overlap val="-27"/>
        <c:axId val="446343424"/>
        <c:axId val="446342112"/>
      </c:barChart>
      <c:catAx>
        <c:axId val="446343424"/>
        <c:scaling>
          <c:orientation val="minMax"/>
        </c:scaling>
        <c:delete val="1"/>
        <c:axPos val="b"/>
        <c:numFmt formatCode="General" sourceLinked="1"/>
        <c:majorTickMark val="none"/>
        <c:minorTickMark val="none"/>
        <c:tickLblPos val="nextTo"/>
        <c:crossAx val="446342112"/>
        <c:crosses val="autoZero"/>
        <c:auto val="1"/>
        <c:lblAlgn val="ctr"/>
        <c:lblOffset val="100"/>
        <c:noMultiLvlLbl val="0"/>
      </c:catAx>
      <c:valAx>
        <c:axId val="44634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6343424"/>
        <c:crosses val="autoZero"/>
        <c:crossBetween val="between"/>
      </c:valAx>
      <c:spPr>
        <a:noFill/>
        <a:ln>
          <a:noFill/>
        </a:ln>
        <a:effectLst/>
      </c:spPr>
    </c:plotArea>
    <c:legend>
      <c:legendPos val="r"/>
      <c:layout>
        <c:manualLayout>
          <c:xMode val="edge"/>
          <c:yMode val="edge"/>
          <c:x val="0.84925122272800602"/>
          <c:y val="1.1280237160357519E-2"/>
          <c:w val="0.14388149339091519"/>
          <c:h val="0.9887197628396424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6D218-5737-430C-823E-463C2EACDE3E}" type="datetimeFigureOut">
              <a:rPr lang="sv-SE" smtClean="0"/>
              <a:t>2021-10-13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A0785-00AB-4A03-8593-D1064861D435}" type="slidenum">
              <a:rPr lang="sv-SE" smtClean="0"/>
              <a:t>‹#›</a:t>
            </a:fld>
            <a:endParaRPr lang="sv-SE"/>
          </a:p>
        </p:txBody>
      </p:sp>
    </p:spTree>
    <p:extLst>
      <p:ext uri="{BB962C8B-B14F-4D97-AF65-F5344CB8AC3E}">
        <p14:creationId xmlns:p14="http://schemas.microsoft.com/office/powerpoint/2010/main" val="198875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2</a:t>
            </a:fld>
            <a:endParaRPr lang="sv-SE"/>
          </a:p>
        </p:txBody>
      </p:sp>
    </p:spTree>
    <p:extLst>
      <p:ext uri="{BB962C8B-B14F-4D97-AF65-F5344CB8AC3E}">
        <p14:creationId xmlns:p14="http://schemas.microsoft.com/office/powerpoint/2010/main" val="240154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3</a:t>
            </a:fld>
            <a:endParaRPr lang="sv-SE"/>
          </a:p>
        </p:txBody>
      </p:sp>
    </p:spTree>
    <p:extLst>
      <p:ext uri="{BB962C8B-B14F-4D97-AF65-F5344CB8AC3E}">
        <p14:creationId xmlns:p14="http://schemas.microsoft.com/office/powerpoint/2010/main" val="51030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4</a:t>
            </a:fld>
            <a:endParaRPr lang="sv-SE"/>
          </a:p>
        </p:txBody>
      </p:sp>
    </p:spTree>
    <p:extLst>
      <p:ext uri="{BB962C8B-B14F-4D97-AF65-F5344CB8AC3E}">
        <p14:creationId xmlns:p14="http://schemas.microsoft.com/office/powerpoint/2010/main" val="6180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5</a:t>
            </a:fld>
            <a:endParaRPr lang="sv-SE"/>
          </a:p>
        </p:txBody>
      </p:sp>
    </p:spTree>
    <p:extLst>
      <p:ext uri="{BB962C8B-B14F-4D97-AF65-F5344CB8AC3E}">
        <p14:creationId xmlns:p14="http://schemas.microsoft.com/office/powerpoint/2010/main" val="292933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6</a:t>
            </a:fld>
            <a:endParaRPr lang="sv-SE"/>
          </a:p>
        </p:txBody>
      </p:sp>
    </p:spTree>
    <p:extLst>
      <p:ext uri="{BB962C8B-B14F-4D97-AF65-F5344CB8AC3E}">
        <p14:creationId xmlns:p14="http://schemas.microsoft.com/office/powerpoint/2010/main" val="214887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7</a:t>
            </a:fld>
            <a:endParaRPr lang="sv-SE"/>
          </a:p>
        </p:txBody>
      </p:sp>
    </p:spTree>
    <p:extLst>
      <p:ext uri="{BB962C8B-B14F-4D97-AF65-F5344CB8AC3E}">
        <p14:creationId xmlns:p14="http://schemas.microsoft.com/office/powerpoint/2010/main" val="383934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5"/>
          </p:nvPr>
        </p:nvSpPr>
        <p:spPr/>
        <p:txBody>
          <a:bodyPr/>
          <a:lstStyle/>
          <a:p>
            <a:fld id="{CC21A757-E0D1-4A6B-BB1F-F7AB4188F5C6}" type="slidenum">
              <a:rPr lang="sv-SE" smtClean="0"/>
              <a:t>8</a:t>
            </a:fld>
            <a:endParaRPr lang="sv-SE"/>
          </a:p>
        </p:txBody>
      </p:sp>
    </p:spTree>
    <p:extLst>
      <p:ext uri="{BB962C8B-B14F-4D97-AF65-F5344CB8AC3E}">
        <p14:creationId xmlns:p14="http://schemas.microsoft.com/office/powerpoint/2010/main" val="370897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A90032A-1AB6-49C2-8745-99763AA9FB7C}" type="datetimeFigureOut">
              <a:rPr lang="sv-SE" smtClean="0"/>
              <a:t>2021-10-13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34B2EC-0D44-480E-9EAB-DA4147E55472}" type="slidenum">
              <a:rPr lang="sv-SE" smtClean="0"/>
              <a:t>‹#›</a:t>
            </a:fld>
            <a:endParaRPr lang="sv-SE"/>
          </a:p>
        </p:txBody>
      </p:sp>
    </p:spTree>
    <p:extLst>
      <p:ext uri="{BB962C8B-B14F-4D97-AF65-F5344CB8AC3E}">
        <p14:creationId xmlns:p14="http://schemas.microsoft.com/office/powerpoint/2010/main" val="31358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A90032A-1AB6-49C2-8745-99763AA9FB7C}" type="datetimeFigureOut">
              <a:rPr lang="sv-SE" smtClean="0"/>
              <a:t>2021-10-13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534B2EC-0D44-480E-9EAB-DA4147E55472}" type="slidenum">
              <a:rPr lang="sv-SE" smtClean="0"/>
              <a:t>‹#›</a:t>
            </a:fld>
            <a:endParaRPr lang="sv-SE"/>
          </a:p>
        </p:txBody>
      </p:sp>
    </p:spTree>
    <p:extLst>
      <p:ext uri="{BB962C8B-B14F-4D97-AF65-F5344CB8AC3E}">
        <p14:creationId xmlns:p14="http://schemas.microsoft.com/office/powerpoint/2010/main" val="396813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1"/>
          <p:cNvSpPr>
            <a:spLocks noChangeArrowheads="1"/>
          </p:cNvSpPr>
          <p:nvPr userDrawn="1"/>
        </p:nvSpPr>
        <p:spPr bwMode="auto">
          <a:xfrm>
            <a:off x="0" y="0"/>
            <a:ext cx="12192000" cy="6858000"/>
          </a:xfrm>
          <a:prstGeom prst="rect">
            <a:avLst/>
          </a:prstGeom>
          <a:solidFill>
            <a:srgbClr val="456BD4"/>
          </a:solidFill>
          <a:ln>
            <a:noFill/>
          </a:ln>
        </p:spPr>
        <p:txBody>
          <a:bodyPr/>
          <a:lstStyle>
            <a:lvl1pPr>
              <a:defRPr sz="2400">
                <a:solidFill>
                  <a:schemeClr val="tx1"/>
                </a:solidFill>
                <a:latin typeface="Arial" panose="020B0604020202020204" pitchFamily="34" charset="0"/>
                <a:ea typeface="ヒラギノ角ゴ Pro W3" pitchFamily="28" charset="-128"/>
              </a:defRPr>
            </a:lvl1pPr>
            <a:lvl2pPr marL="742950" indent="-285750">
              <a:defRPr sz="2400">
                <a:solidFill>
                  <a:schemeClr val="tx1"/>
                </a:solidFill>
                <a:latin typeface="Arial" panose="020B0604020202020204" pitchFamily="34" charset="0"/>
                <a:ea typeface="ヒラギノ角ゴ Pro W3" pitchFamily="28" charset="-128"/>
              </a:defRPr>
            </a:lvl2pPr>
            <a:lvl3pPr marL="1143000" indent="-228600">
              <a:defRPr sz="2400">
                <a:solidFill>
                  <a:schemeClr val="tx1"/>
                </a:solidFill>
                <a:latin typeface="Arial" panose="020B0604020202020204" pitchFamily="34" charset="0"/>
                <a:ea typeface="ヒラギノ角ゴ Pro W3" pitchFamily="28" charset="-128"/>
              </a:defRPr>
            </a:lvl3pPr>
            <a:lvl4pPr marL="1600200" indent="-228600">
              <a:defRPr sz="2400">
                <a:solidFill>
                  <a:schemeClr val="tx1"/>
                </a:solidFill>
                <a:latin typeface="Arial" panose="020B0604020202020204" pitchFamily="34" charset="0"/>
                <a:ea typeface="ヒラギノ角ゴ Pro W3" pitchFamily="28" charset="-128"/>
              </a:defRPr>
            </a:lvl4pPr>
            <a:lvl5pPr marL="2057400" indent="-228600">
              <a:defRPr sz="2400">
                <a:solidFill>
                  <a:schemeClr val="tx1"/>
                </a:solidFill>
                <a:latin typeface="Arial" panose="020B0604020202020204" pitchFamily="34"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pPr>
              <a:defRPr/>
            </a:pPr>
            <a:endParaRPr lang="sv-SE" altLang="sv-SE"/>
          </a:p>
        </p:txBody>
      </p:sp>
      <p:sp>
        <p:nvSpPr>
          <p:cNvPr id="2" name="Rubrik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838200" y="6356349"/>
            <a:ext cx="2743200" cy="365125"/>
          </a:xfrm>
        </p:spPr>
        <p:txBody>
          <a:bodyPr/>
          <a:lstStyle/>
          <a:p>
            <a:fld id="{9A90032A-1AB6-49C2-8745-99763AA9FB7C}" type="datetimeFigureOut">
              <a:rPr lang="sv-SE" smtClean="0"/>
              <a:t>2021-10-13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534B2EC-0D44-480E-9EAB-DA4147E55472}" type="slidenum">
              <a:rPr lang="sv-SE" smtClean="0"/>
              <a:t>‹#›</a:t>
            </a:fld>
            <a:endParaRPr lang="sv-SE"/>
          </a:p>
        </p:txBody>
      </p:sp>
      <p:pic>
        <p:nvPicPr>
          <p:cNvPr id="8" name="Bildobjekt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5157788"/>
            <a:ext cx="35798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888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1"/>
          <p:cNvSpPr>
            <a:spLocks noChangeArrowheads="1"/>
          </p:cNvSpPr>
          <p:nvPr userDrawn="1"/>
        </p:nvSpPr>
        <p:spPr bwMode="auto">
          <a:xfrm>
            <a:off x="0" y="5876925"/>
            <a:ext cx="12192000" cy="981075"/>
          </a:xfrm>
          <a:prstGeom prst="rect">
            <a:avLst/>
          </a:prstGeom>
          <a:solidFill>
            <a:srgbClr val="456BD4"/>
          </a:solidFill>
          <a:ln>
            <a:noFill/>
          </a:ln>
        </p:spPr>
        <p:txBody>
          <a:bodyPr/>
          <a:lstStyle>
            <a:lvl1pPr>
              <a:defRPr sz="2400">
                <a:solidFill>
                  <a:schemeClr val="tx1"/>
                </a:solidFill>
                <a:latin typeface="Arial" panose="020B0604020202020204" pitchFamily="34" charset="0"/>
                <a:ea typeface="ヒラギノ角ゴ Pro W3" pitchFamily="28" charset="-128"/>
              </a:defRPr>
            </a:lvl1pPr>
            <a:lvl2pPr marL="742950" indent="-285750">
              <a:defRPr sz="2400">
                <a:solidFill>
                  <a:schemeClr val="tx1"/>
                </a:solidFill>
                <a:latin typeface="Arial" panose="020B0604020202020204" pitchFamily="34" charset="0"/>
                <a:ea typeface="ヒラギノ角ゴ Pro W3" pitchFamily="28" charset="-128"/>
              </a:defRPr>
            </a:lvl2pPr>
            <a:lvl3pPr marL="1143000" indent="-228600">
              <a:defRPr sz="2400">
                <a:solidFill>
                  <a:schemeClr val="tx1"/>
                </a:solidFill>
                <a:latin typeface="Arial" panose="020B0604020202020204" pitchFamily="34" charset="0"/>
                <a:ea typeface="ヒラギノ角ゴ Pro W3" pitchFamily="28" charset="-128"/>
              </a:defRPr>
            </a:lvl3pPr>
            <a:lvl4pPr marL="1600200" indent="-228600">
              <a:defRPr sz="2400">
                <a:solidFill>
                  <a:schemeClr val="tx1"/>
                </a:solidFill>
                <a:latin typeface="Arial" panose="020B0604020202020204" pitchFamily="34" charset="0"/>
                <a:ea typeface="ヒラギノ角ゴ Pro W3" pitchFamily="28" charset="-128"/>
              </a:defRPr>
            </a:lvl4pPr>
            <a:lvl5pPr marL="2057400" indent="-228600">
              <a:defRPr sz="2400">
                <a:solidFill>
                  <a:schemeClr val="tx1"/>
                </a:solidFill>
                <a:latin typeface="Arial" panose="020B0604020202020204" pitchFamily="34"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pPr>
              <a:defRPr/>
            </a:pPr>
            <a:endParaRPr lang="sv-SE" alt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0032A-1AB6-49C2-8745-99763AA9FB7C}" type="datetimeFigureOut">
              <a:rPr lang="sv-SE" smtClean="0"/>
              <a:t>2021-10-13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4B2EC-0D44-480E-9EAB-DA4147E55472}" type="slidenum">
              <a:rPr lang="sv-SE" smtClean="0"/>
              <a:t>‹#›</a:t>
            </a:fld>
            <a:endParaRPr lang="sv-SE"/>
          </a:p>
        </p:txBody>
      </p:sp>
      <p:pic>
        <p:nvPicPr>
          <p:cNvPr id="8" name="Bildobjekt 7"/>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5650" y="6092825"/>
            <a:ext cx="17160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259481"/>
      </p:ext>
    </p:extLst>
  </p:cSld>
  <p:clrMap bg1="lt1" tx1="dk1" bg2="lt2" tx2="dk2" accent1="accent1" accent2="accent2" accent3="accent3" accent4="accent4" accent5="accent5" accent6="accent6" hlink="hlink" folHlink="folHlink"/>
  <p:sldLayoutIdLst>
    <p:sldLayoutId id="2147483678" r:id="rId1"/>
    <p:sldLayoutId id="2147483655"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geringen.se/4a6017/globalassets/regeringen/dokument/socialdepartementet/barnets-rattigheter/en-nationell-strategi-for-ett-starkt-foraldraskapsstod-webb.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karin.ahlqvist@skaraborg.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fof.se/foraldraskapsstod/program-och-metoder-for-foraldraskapsstod---soksida.html#que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143DC23-90CC-4CA2-BEDE-B6321B411A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6756E362-5606-457A-AC2C-7BE47C900FF1}"/>
              </a:ext>
            </a:extLst>
          </p:cNvPr>
          <p:cNvSpPr/>
          <p:nvPr/>
        </p:nvSpPr>
        <p:spPr>
          <a:xfrm>
            <a:off x="7240555" y="1000036"/>
            <a:ext cx="4534678" cy="1477328"/>
          </a:xfrm>
          <a:prstGeom prst="rect">
            <a:avLst/>
          </a:prstGeom>
        </p:spPr>
        <p:txBody>
          <a:bodyPr wrap="square">
            <a:spAutoFit/>
          </a:bodyPr>
          <a:lstStyle/>
          <a:p>
            <a:r>
              <a:rPr lang="sv-SE" dirty="0"/>
              <a:t>“Barns beteende är lika viktiga för föräldrarnas mänskliga utveckling och välbefinnande som föräldrars beteende är för barnens. Samspelet mellan vuxna och barn är en ömsesidig lärprocess.” </a:t>
            </a:r>
            <a:r>
              <a:rPr lang="sv-SE" sz="1100" dirty="0"/>
              <a:t>– Jesper Juul, familjeterapeut &amp; författare </a:t>
            </a:r>
            <a:endParaRPr lang="sv-SE" dirty="0"/>
          </a:p>
        </p:txBody>
      </p:sp>
    </p:spTree>
    <p:extLst>
      <p:ext uri="{BB962C8B-B14F-4D97-AF65-F5344CB8AC3E}">
        <p14:creationId xmlns:p14="http://schemas.microsoft.com/office/powerpoint/2010/main" val="334405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6EA01-D6E5-4C69-A946-1E78B0B54712}"/>
              </a:ext>
            </a:extLst>
          </p:cNvPr>
          <p:cNvSpPr txBox="1">
            <a:spLocks/>
          </p:cNvSpPr>
          <p:nvPr/>
        </p:nvSpPr>
        <p:spPr>
          <a:xfrm>
            <a:off x="655320" y="365125"/>
            <a:ext cx="5120114"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Aft>
                <a:spcPts val="600"/>
              </a:spcAft>
            </a:pPr>
            <a:r>
              <a:rPr lang="en-US" dirty="0" err="1">
                <a:latin typeface="+mj-lt"/>
                <a:cs typeface="+mj-cs"/>
              </a:rPr>
              <a:t>Preventions­paradoxen</a:t>
            </a:r>
            <a:endParaRPr lang="en-US" dirty="0">
              <a:latin typeface="+mj-lt"/>
              <a:cs typeface="+mj-cs"/>
            </a:endParaRP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73656A07-8428-4A80-A9E3-9AD3B05B81AA}"/>
              </a:ext>
            </a:extLst>
          </p:cNvPr>
          <p:cNvSpPr/>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r>
              <a:rPr lang="en-US" sz="2200" dirty="0"/>
              <a:t>Den </a:t>
            </a:r>
            <a:r>
              <a:rPr lang="en-US" sz="2200" dirty="0" err="1"/>
              <a:t>största</a:t>
            </a:r>
            <a:r>
              <a:rPr lang="en-US" sz="2200" dirty="0"/>
              <a:t> </a:t>
            </a:r>
            <a:r>
              <a:rPr lang="en-US" sz="2200" dirty="0" err="1"/>
              <a:t>före­byggande</a:t>
            </a:r>
            <a:r>
              <a:rPr lang="en-US" sz="2200" dirty="0"/>
              <a:t> </a:t>
            </a:r>
            <a:r>
              <a:rPr lang="en-US" sz="2200" dirty="0" err="1"/>
              <a:t>effekten</a:t>
            </a:r>
            <a:r>
              <a:rPr lang="en-US" sz="2200" dirty="0"/>
              <a:t> </a:t>
            </a:r>
            <a:r>
              <a:rPr lang="en-US" sz="2200" dirty="0" err="1"/>
              <a:t>uppnås</a:t>
            </a:r>
            <a:r>
              <a:rPr lang="en-US" sz="2200" dirty="0"/>
              <a:t> om </a:t>
            </a:r>
            <a:r>
              <a:rPr lang="en-US" sz="2200" dirty="0" err="1"/>
              <a:t>små</a:t>
            </a:r>
            <a:r>
              <a:rPr lang="en-US" sz="2200" dirty="0"/>
              <a:t> </a:t>
            </a:r>
            <a:r>
              <a:rPr lang="en-US" sz="2200" dirty="0" err="1"/>
              <a:t>insatser</a:t>
            </a:r>
            <a:r>
              <a:rPr lang="en-US" sz="2200" dirty="0"/>
              <a:t> </a:t>
            </a:r>
            <a:r>
              <a:rPr lang="en-US" sz="2200" dirty="0" err="1"/>
              <a:t>riktas</a:t>
            </a:r>
            <a:r>
              <a:rPr lang="en-US" sz="2200" dirty="0"/>
              <a:t> mot </a:t>
            </a:r>
            <a:r>
              <a:rPr lang="en-US" sz="2200" dirty="0" err="1"/>
              <a:t>hela</a:t>
            </a:r>
            <a:r>
              <a:rPr lang="en-US" sz="2200" dirty="0"/>
              <a:t> </a:t>
            </a:r>
            <a:r>
              <a:rPr lang="en-US" sz="2200" dirty="0" err="1"/>
              <a:t>befolkningen</a:t>
            </a:r>
            <a:r>
              <a:rPr lang="en-US" sz="2200" dirty="0"/>
              <a:t> </a:t>
            </a:r>
            <a:r>
              <a:rPr lang="en-US" sz="2200" dirty="0" err="1"/>
              <a:t>jämfört</a:t>
            </a:r>
            <a:r>
              <a:rPr lang="en-US" sz="2200" dirty="0"/>
              <a:t> med </a:t>
            </a:r>
            <a:r>
              <a:rPr lang="en-US" sz="2200" dirty="0" err="1"/>
              <a:t>stora</a:t>
            </a:r>
            <a:r>
              <a:rPr lang="en-US" sz="2200" dirty="0"/>
              <a:t> </a:t>
            </a:r>
            <a:r>
              <a:rPr lang="en-US" sz="2200" dirty="0" err="1"/>
              <a:t>insatser</a:t>
            </a:r>
            <a:r>
              <a:rPr lang="en-US" sz="2200" dirty="0"/>
              <a:t> mot </a:t>
            </a:r>
            <a:r>
              <a:rPr lang="en-US" sz="2200" dirty="0" err="1"/>
              <a:t>ett</a:t>
            </a:r>
            <a:r>
              <a:rPr lang="en-US" sz="2200" dirty="0"/>
              <a:t> </a:t>
            </a:r>
            <a:r>
              <a:rPr lang="en-US" sz="2200" dirty="0" err="1"/>
              <a:t>fåtal</a:t>
            </a:r>
            <a:r>
              <a:rPr lang="en-US" sz="2200" dirty="0"/>
              <a:t> </a:t>
            </a:r>
            <a:r>
              <a:rPr lang="en-US" sz="2200" dirty="0" err="1"/>
              <a:t>i</a:t>
            </a:r>
            <a:r>
              <a:rPr lang="en-US" sz="2200" dirty="0"/>
              <a:t> </a:t>
            </a:r>
            <a:r>
              <a:rPr lang="en-US" sz="2200" dirty="0" err="1"/>
              <a:t>högriskgrupperna</a:t>
            </a:r>
            <a:r>
              <a:rPr lang="en-US" sz="2200" dirty="0"/>
              <a:t>.</a:t>
            </a:r>
            <a:endParaRPr lang="en-US" sz="2200" dirty="0">
              <a:effectLst/>
            </a:endParaRPr>
          </a:p>
        </p:txBody>
      </p:sp>
      <p:pic>
        <p:nvPicPr>
          <p:cNvPr id="1026" name="Picture 2" descr="293,464 Parenting Stock Photos | Free &amp;amp; Royalty-free Parenting Images |  Depositphotos">
            <a:extLst>
              <a:ext uri="{FF2B5EF4-FFF2-40B4-BE49-F238E27FC236}">
                <a16:creationId xmlns:a16="http://schemas.microsoft.com/office/drawing/2014/main" id="{8DAD2461-CE71-409C-9015-06E535D9CA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07" r="19506"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3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C609766-5204-4678-ABE6-DE7B2314C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97374"/>
            <a:ext cx="9753600" cy="5467350"/>
          </a:xfrm>
          <a:prstGeom prst="rect">
            <a:avLst/>
          </a:prstGeom>
        </p:spPr>
      </p:pic>
    </p:spTree>
    <p:extLst>
      <p:ext uri="{BB962C8B-B14F-4D97-AF65-F5344CB8AC3E}">
        <p14:creationId xmlns:p14="http://schemas.microsoft.com/office/powerpoint/2010/main" val="238232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FF9CCC4-C3A3-408F-94DF-76F2D3992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97374"/>
            <a:ext cx="9753600" cy="5467350"/>
          </a:xfrm>
          <a:prstGeom prst="rect">
            <a:avLst/>
          </a:prstGeom>
        </p:spPr>
      </p:pic>
    </p:spTree>
    <p:extLst>
      <p:ext uri="{BB962C8B-B14F-4D97-AF65-F5344CB8AC3E}">
        <p14:creationId xmlns:p14="http://schemas.microsoft.com/office/powerpoint/2010/main" val="196768460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C0CDC20-C712-47D6-8F31-4B8781210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00050"/>
            <a:ext cx="9753600" cy="5467350"/>
          </a:xfrm>
          <a:prstGeom prst="rect">
            <a:avLst/>
          </a:prstGeom>
        </p:spPr>
      </p:pic>
    </p:spTree>
    <p:extLst>
      <p:ext uri="{BB962C8B-B14F-4D97-AF65-F5344CB8AC3E}">
        <p14:creationId xmlns:p14="http://schemas.microsoft.com/office/powerpoint/2010/main" val="9080732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7CC065A6-55D0-46A3-99E7-B481C8920D2F}"/>
              </a:ext>
            </a:extLst>
          </p:cNvPr>
          <p:cNvSpPr txBox="1"/>
          <p:nvPr/>
        </p:nvSpPr>
        <p:spPr>
          <a:xfrm>
            <a:off x="8361985" y="5981699"/>
            <a:ext cx="3028950" cy="369332"/>
          </a:xfrm>
          <a:prstGeom prst="rect">
            <a:avLst/>
          </a:prstGeom>
          <a:noFill/>
        </p:spPr>
        <p:txBody>
          <a:bodyPr wrap="square" rtlCol="0">
            <a:spAutoFit/>
          </a:bodyPr>
          <a:lstStyle/>
          <a:p>
            <a:r>
              <a:rPr lang="sv-SE" dirty="0">
                <a:solidFill>
                  <a:schemeClr val="bg1"/>
                </a:solidFill>
              </a:rPr>
              <a:t>Bild från </a:t>
            </a:r>
            <a:r>
              <a:rPr lang="sv-SE" dirty="0" err="1">
                <a:solidFill>
                  <a:schemeClr val="bg1"/>
                </a:solidFill>
              </a:rPr>
              <a:t>Folkhälsomyndiheten</a:t>
            </a:r>
            <a:endParaRPr lang="sv-SE" dirty="0">
              <a:solidFill>
                <a:schemeClr val="bg1"/>
              </a:solidFill>
            </a:endParaRPr>
          </a:p>
        </p:txBody>
      </p:sp>
      <p:pic>
        <p:nvPicPr>
          <p:cNvPr id="4" name="Bildobjekt 3">
            <a:extLst>
              <a:ext uri="{FF2B5EF4-FFF2-40B4-BE49-F238E27FC236}">
                <a16:creationId xmlns:a16="http://schemas.microsoft.com/office/drawing/2014/main" id="{B8B1C065-5514-4D5A-BB20-D9E37C805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75" y="390419"/>
            <a:ext cx="9710896" cy="5443412"/>
          </a:xfrm>
          <a:prstGeom prst="rect">
            <a:avLst/>
          </a:prstGeom>
        </p:spPr>
      </p:pic>
    </p:spTree>
    <p:extLst>
      <p:ext uri="{BB962C8B-B14F-4D97-AF65-F5344CB8AC3E}">
        <p14:creationId xmlns:p14="http://schemas.microsoft.com/office/powerpoint/2010/main" val="32972696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25E1FCD-CD81-41C2-B391-BF09F7CE0482}"/>
              </a:ext>
            </a:extLst>
          </p:cNvPr>
          <p:cNvGraphicFramePr/>
          <p:nvPr>
            <p:extLst>
              <p:ext uri="{D42A27DB-BD31-4B8C-83A1-F6EECF244321}">
                <p14:modId xmlns:p14="http://schemas.microsoft.com/office/powerpoint/2010/main" val="313024895"/>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56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A627873-77B2-4BF5-A896-668DC4031D63}"/>
              </a:ext>
            </a:extLst>
          </p:cNvPr>
          <p:cNvGraphicFramePr/>
          <p:nvPr>
            <p:extLst>
              <p:ext uri="{D42A27DB-BD31-4B8C-83A1-F6EECF244321}">
                <p14:modId xmlns:p14="http://schemas.microsoft.com/office/powerpoint/2010/main" val="547803854"/>
              </p:ext>
            </p:extLst>
          </p:nvPr>
        </p:nvGraphicFramePr>
        <p:xfrm>
          <a:off x="1290692" y="412786"/>
          <a:ext cx="9400854" cy="5178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253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9A232D4-7738-4ED6-A29B-CBBA3F70CEEF}"/>
              </a:ext>
            </a:extLst>
          </p:cNvPr>
          <p:cNvGraphicFramePr/>
          <p:nvPr>
            <p:extLst>
              <p:ext uri="{D42A27DB-BD31-4B8C-83A1-F6EECF244321}">
                <p14:modId xmlns:p14="http://schemas.microsoft.com/office/powerpoint/2010/main" val="2651495505"/>
              </p:ext>
            </p:extLst>
          </p:nvPr>
        </p:nvGraphicFramePr>
        <p:xfrm>
          <a:off x="562402" y="565079"/>
          <a:ext cx="5057562" cy="38463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4B28A8A3-CC40-4F24-9CAD-8FE69ECC023D}"/>
              </a:ext>
            </a:extLst>
          </p:cNvPr>
          <p:cNvGraphicFramePr/>
          <p:nvPr>
            <p:extLst>
              <p:ext uri="{D42A27DB-BD31-4B8C-83A1-F6EECF244321}">
                <p14:modId xmlns:p14="http://schemas.microsoft.com/office/powerpoint/2010/main" val="2640309491"/>
              </p:ext>
            </p:extLst>
          </p:nvPr>
        </p:nvGraphicFramePr>
        <p:xfrm>
          <a:off x="6204843" y="643028"/>
          <a:ext cx="5424755" cy="3769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92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8140B9C-DA4C-4DF0-AAD0-C3B15979627D}"/>
              </a:ext>
            </a:extLst>
          </p:cNvPr>
          <p:cNvGraphicFramePr/>
          <p:nvPr>
            <p:extLst>
              <p:ext uri="{D42A27DB-BD31-4B8C-83A1-F6EECF244321}">
                <p14:modId xmlns:p14="http://schemas.microsoft.com/office/powerpoint/2010/main" val="2474970821"/>
              </p:ext>
            </p:extLst>
          </p:nvPr>
        </p:nvGraphicFramePr>
        <p:xfrm>
          <a:off x="369871" y="228599"/>
          <a:ext cx="11691990" cy="5448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77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1E5E8A-4774-4ED8-B238-D69191E78C82}"/>
              </a:ext>
            </a:extLst>
          </p:cNvPr>
          <p:cNvGraphicFramePr/>
          <p:nvPr>
            <p:extLst>
              <p:ext uri="{D42A27DB-BD31-4B8C-83A1-F6EECF244321}">
                <p14:modId xmlns:p14="http://schemas.microsoft.com/office/powerpoint/2010/main" val="3253876864"/>
              </p:ext>
            </p:extLst>
          </p:nvPr>
        </p:nvGraphicFramePr>
        <p:xfrm>
          <a:off x="482885" y="318499"/>
          <a:ext cx="11096090" cy="5476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58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426720" y="-127179"/>
            <a:ext cx="11348719" cy="1325563"/>
          </a:xfrm>
        </p:spPr>
        <p:txBody>
          <a:bodyPr>
            <a:normAutofit/>
          </a:bodyPr>
          <a:lstStyle/>
          <a:p>
            <a:pPr algn="ctr"/>
            <a:r>
              <a:rPr lang="sv-SE" sz="3600" dirty="0"/>
              <a:t>En nationell strategi</a:t>
            </a:r>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843280" y="1325563"/>
            <a:ext cx="10515600" cy="1062037"/>
          </a:xfrm>
        </p:spPr>
        <p:txBody>
          <a:bodyPr>
            <a:normAutofit/>
          </a:bodyPr>
          <a:lstStyle/>
          <a:p>
            <a:pPr marL="0" indent="0">
              <a:buNone/>
            </a:pPr>
            <a:endParaRPr lang="sv-SE" sz="2400" dirty="0"/>
          </a:p>
          <a:p>
            <a:pPr marL="0" indent="0">
              <a:buNone/>
            </a:pPr>
            <a:endParaRPr lang="sv-SE" sz="2400" dirty="0"/>
          </a:p>
          <a:p>
            <a:pPr marL="0" indent="0">
              <a:buNone/>
            </a:pPr>
            <a:endParaRPr lang="sv-SE" dirty="0"/>
          </a:p>
        </p:txBody>
      </p:sp>
      <p:sp>
        <p:nvSpPr>
          <p:cNvPr id="3" name="textruta 2">
            <a:extLst>
              <a:ext uri="{FF2B5EF4-FFF2-40B4-BE49-F238E27FC236}">
                <a16:creationId xmlns:a16="http://schemas.microsoft.com/office/drawing/2014/main" id="{9E204BCB-8483-48DF-9B66-005CC3B694CC}"/>
              </a:ext>
            </a:extLst>
          </p:cNvPr>
          <p:cNvSpPr txBox="1"/>
          <p:nvPr/>
        </p:nvSpPr>
        <p:spPr>
          <a:xfrm>
            <a:off x="426720" y="674965"/>
            <a:ext cx="11511280" cy="5170646"/>
          </a:xfrm>
          <a:prstGeom prst="rect">
            <a:avLst/>
          </a:prstGeom>
          <a:noFill/>
        </p:spPr>
        <p:txBody>
          <a:bodyPr wrap="square" rtlCol="0">
            <a:spAutoFit/>
          </a:bodyPr>
          <a:lstStyle/>
          <a:p>
            <a:endParaRPr lang="sv-SE" sz="2200" dirty="0"/>
          </a:p>
          <a:p>
            <a:r>
              <a:rPr lang="sv-SE" sz="2200" dirty="0"/>
              <a:t>Den 30 augusti 2018 fattade regeringen beslut om En nationell strategi för ett stärkt föräldraskapsstöd. </a:t>
            </a:r>
          </a:p>
          <a:p>
            <a:endParaRPr lang="sv-SE" sz="2200" dirty="0"/>
          </a:p>
          <a:p>
            <a:r>
              <a:rPr lang="sv-SE" sz="2200" b="1" i="1" dirty="0"/>
              <a:t>Definition av föräldraskapsstöd</a:t>
            </a:r>
            <a:r>
              <a:rPr lang="sv-SE" sz="2200" i="1" dirty="0"/>
              <a:t> – </a:t>
            </a:r>
            <a:r>
              <a:rPr lang="sv-SE" sz="2200" dirty="0"/>
              <a:t>Föräldraskapsstöd är insatser, aktiviteter och verksamheter riktade till föräldrar som stärker föräldraförmågan och relationen mellan förälder och barn. Det kan handla om att ge föräldrar kunskap om barnets rättigheter, hälsa och utveckling, att stärka föräldrars relation till varandra eller deras sociala nätverk.</a:t>
            </a:r>
          </a:p>
          <a:p>
            <a:endParaRPr lang="sv-SE" sz="2200" dirty="0"/>
          </a:p>
          <a:p>
            <a:r>
              <a:rPr lang="sv-SE" sz="2200" b="1" i="1" dirty="0"/>
              <a:t>Syftet</a:t>
            </a:r>
            <a:r>
              <a:rPr lang="sv-SE" sz="2200" dirty="0"/>
              <a:t> med föräldraskapsstöd är att främja barnets hälsa och utveckling.</a:t>
            </a:r>
          </a:p>
          <a:p>
            <a:endParaRPr lang="sv-SE" sz="2200" dirty="0"/>
          </a:p>
          <a:p>
            <a:r>
              <a:rPr lang="sv-SE" sz="2200" b="1" i="1" dirty="0"/>
              <a:t>Målsättningen</a:t>
            </a:r>
            <a:r>
              <a:rPr lang="sv-SE" sz="2200" dirty="0"/>
              <a:t> är att alla föräldrar ska erbjudas stöd under barnets hela uppväxt. För att nå målet behöver alla verksamheter som möter föräldrar samverka och komplettera varandra.</a:t>
            </a:r>
          </a:p>
          <a:p>
            <a:endParaRPr lang="sv-SE" sz="2200" dirty="0"/>
          </a:p>
          <a:p>
            <a:endParaRPr lang="sv-SE" sz="2200" dirty="0"/>
          </a:p>
        </p:txBody>
      </p:sp>
      <p:sp>
        <p:nvSpPr>
          <p:cNvPr id="2" name="Rektangel 1">
            <a:extLst>
              <a:ext uri="{FF2B5EF4-FFF2-40B4-BE49-F238E27FC236}">
                <a16:creationId xmlns:a16="http://schemas.microsoft.com/office/drawing/2014/main" id="{298A588B-2CDD-42B4-9C4E-AF9987CE9BCD}"/>
              </a:ext>
            </a:extLst>
          </p:cNvPr>
          <p:cNvSpPr/>
          <p:nvPr/>
        </p:nvSpPr>
        <p:spPr>
          <a:xfrm>
            <a:off x="3369725" y="6116012"/>
            <a:ext cx="6792885" cy="461665"/>
          </a:xfrm>
          <a:prstGeom prst="rect">
            <a:avLst/>
          </a:prstGeom>
        </p:spPr>
        <p:txBody>
          <a:bodyPr wrap="none">
            <a:spAutoFit/>
          </a:bodyPr>
          <a:lstStyle/>
          <a:p>
            <a:r>
              <a:rPr lang="sv-SE" sz="2400" b="1" i="1" u="sng" dirty="0">
                <a:solidFill>
                  <a:schemeClr val="bg1"/>
                </a:solidFill>
                <a:hlinkClick r:id="rId3">
                  <a:extLst>
                    <a:ext uri="{A12FA001-AC4F-418D-AE19-62706E023703}">
                      <ahyp:hlinkClr xmlns:ahyp="http://schemas.microsoft.com/office/drawing/2018/hyperlinkcolor" val="tx"/>
                    </a:ext>
                  </a:extLst>
                </a:hlinkClick>
              </a:rPr>
              <a:t>En nationell strategi för ett stärkt föräldraskapsstöd</a:t>
            </a:r>
            <a:endParaRPr lang="sv-SE" sz="2400" dirty="0">
              <a:solidFill>
                <a:schemeClr val="bg1"/>
              </a:solidFill>
            </a:endParaRPr>
          </a:p>
        </p:txBody>
      </p:sp>
    </p:spTree>
    <p:extLst>
      <p:ext uri="{BB962C8B-B14F-4D97-AF65-F5344CB8AC3E}">
        <p14:creationId xmlns:p14="http://schemas.microsoft.com/office/powerpoint/2010/main" val="87202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FD8BF1-179A-4904-B4E6-0ACDA98660D4}"/>
              </a:ext>
            </a:extLst>
          </p:cNvPr>
          <p:cNvSpPr>
            <a:spLocks noGrp="1"/>
          </p:cNvSpPr>
          <p:nvPr>
            <p:ph type="title"/>
          </p:nvPr>
        </p:nvSpPr>
        <p:spPr/>
        <p:txBody>
          <a:bodyPr/>
          <a:lstStyle/>
          <a:p>
            <a:r>
              <a:rPr lang="sv-SE" sz="3600" dirty="0"/>
              <a:t>Sammanfattning för Skaraborg</a:t>
            </a:r>
            <a:br>
              <a:rPr lang="sv-SE" b="1" dirty="0"/>
            </a:br>
            <a:endParaRPr lang="sv-SE" dirty="0"/>
          </a:p>
        </p:txBody>
      </p:sp>
      <p:sp>
        <p:nvSpPr>
          <p:cNvPr id="3" name="Platshållare för innehåll 2">
            <a:extLst>
              <a:ext uri="{FF2B5EF4-FFF2-40B4-BE49-F238E27FC236}">
                <a16:creationId xmlns:a16="http://schemas.microsoft.com/office/drawing/2014/main" id="{347B432B-D832-481A-B7A2-CD2CB9A239D6}"/>
              </a:ext>
            </a:extLst>
          </p:cNvPr>
          <p:cNvSpPr>
            <a:spLocks noGrp="1"/>
          </p:cNvSpPr>
          <p:nvPr>
            <p:ph idx="1"/>
          </p:nvPr>
        </p:nvSpPr>
        <p:spPr>
          <a:xfrm>
            <a:off x="756007" y="1253331"/>
            <a:ext cx="10515600" cy="4351338"/>
          </a:xfrm>
        </p:spPr>
        <p:txBody>
          <a:bodyPr>
            <a:normAutofit lnSpcReduction="10000"/>
          </a:bodyPr>
          <a:lstStyle/>
          <a:p>
            <a:r>
              <a:rPr lang="sv-SE" sz="2200" dirty="0"/>
              <a:t>ABC 2-12 år är det program som är vanligast förekommande i Skaraborg på universell nivå. </a:t>
            </a:r>
          </a:p>
          <a:p>
            <a:r>
              <a:rPr lang="sv-SE" sz="2200" dirty="0"/>
              <a:t>Komet 3-11 år vanligast förekommande på selektiv nivå. </a:t>
            </a:r>
          </a:p>
          <a:p>
            <a:r>
              <a:rPr lang="sv-SE" sz="2200" dirty="0"/>
              <a:t>indikerat stöd används en bredd av olika program runt om i Skaraborg.</a:t>
            </a:r>
          </a:p>
          <a:p>
            <a:r>
              <a:rPr lang="sv-SE" sz="2200" dirty="0"/>
              <a:t>använder vi befintligt stöd på rätt sätt och sätts dom in i rätt tid på rätt nivå för att ge maximal effekt? </a:t>
            </a:r>
          </a:p>
          <a:p>
            <a:r>
              <a:rPr lang="sv-SE" sz="2200" dirty="0"/>
              <a:t>Det universella stödet är vanligen riktat till tidiga åldrar. Här gäller det att inte glömma en stor och viktig målgrupp, nämligen tonårsföräldrar. </a:t>
            </a:r>
          </a:p>
          <a:p>
            <a:r>
              <a:rPr lang="sv-SE" sz="2200" dirty="0"/>
              <a:t>Vår bild är att resultaten i Skaraborg stämmer väl överens med hur det ser ut i andra regioner. </a:t>
            </a:r>
          </a:p>
          <a:p>
            <a:r>
              <a:rPr lang="sv-SE" sz="2200" dirty="0"/>
              <a:t>Utbudet av föräldraskapsstödsprogram i Skaraborg är begränsat. Det är ett fåtal program som riktar sig till ungefär samma typ av föräldragrupper och åldrar. </a:t>
            </a:r>
          </a:p>
        </p:txBody>
      </p:sp>
    </p:spTree>
    <p:extLst>
      <p:ext uri="{BB962C8B-B14F-4D97-AF65-F5344CB8AC3E}">
        <p14:creationId xmlns:p14="http://schemas.microsoft.com/office/powerpoint/2010/main" val="167704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40E85-5308-49C6-8A0A-041AE3F67421}"/>
              </a:ext>
            </a:extLst>
          </p:cNvPr>
          <p:cNvSpPr>
            <a:spLocks noGrp="1"/>
          </p:cNvSpPr>
          <p:nvPr>
            <p:ph type="title"/>
          </p:nvPr>
        </p:nvSpPr>
        <p:spPr/>
        <p:txBody>
          <a:bodyPr>
            <a:normAutofit fontScale="90000"/>
          </a:bodyPr>
          <a:lstStyle/>
          <a:p>
            <a:r>
              <a:rPr lang="sv-SE" sz="4000" dirty="0"/>
              <a:t>Förslag på upplägg till fortsatt arbete i lokal partssamverkangrupp: </a:t>
            </a:r>
            <a:br>
              <a:rPr lang="sv-SE" b="1" dirty="0"/>
            </a:br>
            <a:endParaRPr lang="sv-SE" dirty="0"/>
          </a:p>
        </p:txBody>
      </p:sp>
      <p:sp>
        <p:nvSpPr>
          <p:cNvPr id="3" name="Platshållare för innehåll 2">
            <a:extLst>
              <a:ext uri="{FF2B5EF4-FFF2-40B4-BE49-F238E27FC236}">
                <a16:creationId xmlns:a16="http://schemas.microsoft.com/office/drawing/2014/main" id="{EC950095-E7C0-48A4-AEBC-F1AB1084E204}"/>
              </a:ext>
            </a:extLst>
          </p:cNvPr>
          <p:cNvSpPr>
            <a:spLocks noGrp="1"/>
          </p:cNvSpPr>
          <p:nvPr>
            <p:ph idx="1"/>
          </p:nvPr>
        </p:nvSpPr>
        <p:spPr>
          <a:xfrm>
            <a:off x="838199" y="1541124"/>
            <a:ext cx="11007903" cy="4635839"/>
          </a:xfrm>
        </p:spPr>
        <p:txBody>
          <a:bodyPr>
            <a:normAutofit fontScale="47500" lnSpcReduction="20000"/>
          </a:bodyPr>
          <a:lstStyle/>
          <a:p>
            <a:pPr marL="0" indent="0">
              <a:buNone/>
            </a:pPr>
            <a:r>
              <a:rPr lang="sv-SE" sz="3300" dirty="0">
                <a:latin typeface="+mn-lt"/>
              </a:rPr>
              <a:t>1.	Börja med att alla deltagare läser igenom hela rapporten som underlag för fortsatt dialog. Ha barnet i fokus och tänk 	ur ett jämställdhetsperspektiv.</a:t>
            </a:r>
          </a:p>
          <a:p>
            <a:pPr marL="0" indent="0">
              <a:buNone/>
            </a:pPr>
            <a:r>
              <a:rPr lang="sv-SE" sz="3300" dirty="0">
                <a:latin typeface="+mn-lt"/>
              </a:rPr>
              <a:t>2.	Diskutera frågorna nedan och fundera kring vad ni behöver arbeta vidare med. </a:t>
            </a:r>
          </a:p>
          <a:p>
            <a:endParaRPr lang="sv-SE" sz="3300" b="1" dirty="0">
              <a:latin typeface="+mn-lt"/>
            </a:endParaRPr>
          </a:p>
          <a:p>
            <a:pPr marL="0" indent="0">
              <a:buNone/>
            </a:pPr>
            <a:r>
              <a:rPr lang="sv-SE" sz="3300" b="1" dirty="0">
                <a:latin typeface="+mn-lt"/>
              </a:rPr>
              <a:t>Förslag på diskussionsfrågor utifrån materialet:</a:t>
            </a:r>
          </a:p>
          <a:p>
            <a:pPr marL="0" indent="0">
              <a:buNone/>
            </a:pPr>
            <a:r>
              <a:rPr lang="sv-SE" sz="3300" dirty="0">
                <a:latin typeface="+mn-lt"/>
              </a:rPr>
              <a:t>-	Är föräldraskapsstödet förankrat och prioriterat hos berörda ledningsfunktioner?</a:t>
            </a:r>
          </a:p>
          <a:p>
            <a:pPr marL="0" indent="0">
              <a:buNone/>
            </a:pPr>
            <a:r>
              <a:rPr lang="sv-SE" sz="3300" dirty="0">
                <a:latin typeface="+mn-lt"/>
              </a:rPr>
              <a:t>-	Ingår föräldraskapsstöd i era mål- och styrdokument som berör barns och ungas utveckling och hälsa? Är </a:t>
            </a:r>
            <a:r>
              <a:rPr lang="sv-SE" sz="3300">
                <a:latin typeface="+mn-lt"/>
              </a:rPr>
              <a:t>de kopplade </a:t>
            </a:r>
            <a:r>
              <a:rPr lang="sv-SE" sz="3300" dirty="0">
                <a:latin typeface="+mn-lt"/>
              </a:rPr>
              <a:t>	till de nationella målen för föräldraskapsstödet?</a:t>
            </a:r>
          </a:p>
          <a:p>
            <a:pPr marL="0" indent="0">
              <a:buNone/>
            </a:pPr>
            <a:r>
              <a:rPr lang="sv-SE" sz="3300" dirty="0">
                <a:latin typeface="+mn-lt"/>
              </a:rPr>
              <a:t>-	Vilket föräldraskapsstöd erbjuds i länet, kommunen och organisationen? </a:t>
            </a:r>
          </a:p>
          <a:p>
            <a:pPr marL="0" indent="0">
              <a:buNone/>
            </a:pPr>
            <a:r>
              <a:rPr lang="sv-SE" sz="3300" dirty="0">
                <a:latin typeface="+mn-lt"/>
              </a:rPr>
              <a:t>-	Görs återkommande kartläggningar och utvärderingar?</a:t>
            </a:r>
          </a:p>
          <a:p>
            <a:pPr marL="0" indent="0">
              <a:buNone/>
            </a:pPr>
            <a:r>
              <a:rPr lang="sv-SE" sz="3300" dirty="0">
                <a:latin typeface="+mn-lt"/>
              </a:rPr>
              <a:t>-	Erbjuds alla föräldrar ett universellt föräldraskapsstöd genom barnets hela uppväxt?</a:t>
            </a:r>
          </a:p>
          <a:p>
            <a:pPr marL="0" indent="0">
              <a:buNone/>
            </a:pPr>
            <a:r>
              <a:rPr lang="sv-SE" sz="3300" dirty="0">
                <a:latin typeface="+mn-lt"/>
              </a:rPr>
              <a:t>-	Finns det en konkret handlingsplan för föräldraskapsstödet med tydlig ansvarsfördelning och resursfördelning?</a:t>
            </a:r>
          </a:p>
          <a:p>
            <a:pPr marL="0" indent="0">
              <a:buNone/>
            </a:pPr>
            <a:r>
              <a:rPr lang="sv-SE" sz="3300" dirty="0">
                <a:latin typeface="+mn-lt"/>
              </a:rPr>
              <a:t>-	Vilka föräldraskapsstödjande aktörer finns från samhällets olika sektorer (offentlig, ideell, privat)?</a:t>
            </a:r>
          </a:p>
          <a:p>
            <a:pPr marL="0" indent="0">
              <a:buNone/>
            </a:pPr>
            <a:r>
              <a:rPr lang="sv-SE" sz="3300" dirty="0">
                <a:latin typeface="+mn-lt"/>
              </a:rPr>
              <a:t>-	Hur kan samverkan kring föräldraskapsstödet stärkas?</a:t>
            </a:r>
          </a:p>
          <a:p>
            <a:pPr marL="0" indent="0">
              <a:buNone/>
            </a:pPr>
            <a:r>
              <a:rPr lang="sv-SE" sz="3300" dirty="0">
                <a:latin typeface="+mn-lt"/>
              </a:rPr>
              <a:t>-	Når vi alla områden och målgrupper? </a:t>
            </a:r>
          </a:p>
          <a:p>
            <a:endParaRPr lang="sv-SE" dirty="0"/>
          </a:p>
        </p:txBody>
      </p:sp>
    </p:spTree>
    <p:extLst>
      <p:ext uri="{BB962C8B-B14F-4D97-AF65-F5344CB8AC3E}">
        <p14:creationId xmlns:p14="http://schemas.microsoft.com/office/powerpoint/2010/main" val="264000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0BC4E6-3C38-4754-B0F5-A5E797211FCB}"/>
              </a:ext>
            </a:extLst>
          </p:cNvPr>
          <p:cNvSpPr>
            <a:spLocks noGrp="1"/>
          </p:cNvSpPr>
          <p:nvPr>
            <p:ph type="title"/>
          </p:nvPr>
        </p:nvSpPr>
        <p:spPr/>
        <p:txBody>
          <a:bodyPr/>
          <a:lstStyle/>
          <a:p>
            <a:r>
              <a:rPr lang="sv-SE" dirty="0">
                <a:latin typeface="Franklin Gothic Demi" panose="020B0703020102020204" pitchFamily="34" charset="0"/>
              </a:rPr>
              <a:t>Kontakt och mer information</a:t>
            </a:r>
          </a:p>
        </p:txBody>
      </p:sp>
      <p:sp>
        <p:nvSpPr>
          <p:cNvPr id="3" name="Platshållare för innehåll 2">
            <a:extLst>
              <a:ext uri="{FF2B5EF4-FFF2-40B4-BE49-F238E27FC236}">
                <a16:creationId xmlns:a16="http://schemas.microsoft.com/office/drawing/2014/main" id="{258BEFCF-9E32-42CD-8A43-0B1BB439D4CD}"/>
              </a:ext>
            </a:extLst>
          </p:cNvPr>
          <p:cNvSpPr>
            <a:spLocks noGrp="1"/>
          </p:cNvSpPr>
          <p:nvPr>
            <p:ph idx="1"/>
          </p:nvPr>
        </p:nvSpPr>
        <p:spPr/>
        <p:txBody>
          <a:bodyPr>
            <a:normAutofit/>
          </a:bodyPr>
          <a:lstStyle/>
          <a:p>
            <a:pPr marL="0" indent="0">
              <a:buNone/>
            </a:pPr>
            <a:r>
              <a:rPr lang="sv-SE" dirty="0">
                <a:latin typeface="Gill Sans MT" panose="020B0502020104020203" pitchFamily="34" charset="0"/>
              </a:rPr>
              <a:t>Processledare för Barn och Unga i Vårdsamverkan</a:t>
            </a:r>
          </a:p>
          <a:p>
            <a:pPr marL="0" indent="0">
              <a:buNone/>
            </a:pPr>
            <a:r>
              <a:rPr lang="sv-SE" dirty="0">
                <a:latin typeface="Gill Sans MT" panose="020B0502020104020203" pitchFamily="34" charset="0"/>
              </a:rPr>
              <a:t>Karin Ahlqvist</a:t>
            </a:r>
          </a:p>
          <a:p>
            <a:pPr marL="0" indent="0">
              <a:buNone/>
            </a:pPr>
            <a:r>
              <a:rPr lang="sv-SE" u="sng" dirty="0">
                <a:solidFill>
                  <a:schemeClr val="accent1">
                    <a:lumMod val="75000"/>
                  </a:schemeClr>
                </a:solidFill>
                <a:latin typeface="Gill Sans MT" panose="020B0502020104020203" pitchFamily="34" charset="0"/>
                <a:hlinkClick r:id="rId2"/>
              </a:rPr>
              <a:t>karin.ahlqvist@skaraborg.se</a:t>
            </a:r>
            <a:endParaRPr lang="sv-SE" u="sng" dirty="0">
              <a:solidFill>
                <a:schemeClr val="accent1">
                  <a:lumMod val="75000"/>
                </a:schemeClr>
              </a:solidFill>
              <a:latin typeface="Gill Sans MT" panose="020B0502020104020203" pitchFamily="34" charset="0"/>
            </a:endParaRPr>
          </a:p>
          <a:p>
            <a:pPr marL="0" indent="0">
              <a:buNone/>
            </a:pPr>
            <a:endParaRPr lang="sv-SE" dirty="0">
              <a:latin typeface="Gill Sans MT" panose="020B0502020104020203" pitchFamily="34" charset="0"/>
            </a:endParaRPr>
          </a:p>
          <a:p>
            <a:pPr marL="0" indent="0">
              <a:buNone/>
            </a:pPr>
            <a:r>
              <a:rPr lang="sv-SE" dirty="0">
                <a:latin typeface="Gill Sans MT" panose="020B0502020104020203" pitchFamily="34" charset="0"/>
              </a:rPr>
              <a:t>Koordinator för Barn och Unga i Vårdsamverkan</a:t>
            </a:r>
            <a:br>
              <a:rPr lang="sv-SE" dirty="0">
                <a:latin typeface="Gill Sans MT" panose="020B0502020104020203" pitchFamily="34" charset="0"/>
              </a:rPr>
            </a:br>
            <a:r>
              <a:rPr lang="sv-SE" dirty="0">
                <a:latin typeface="Gill Sans MT" panose="020B0502020104020203" pitchFamily="34" charset="0"/>
              </a:rPr>
              <a:t>Emmelie Alvarsson </a:t>
            </a:r>
            <a:br>
              <a:rPr lang="sv-SE" dirty="0">
                <a:latin typeface="Gill Sans MT" panose="020B0502020104020203" pitchFamily="34" charset="0"/>
              </a:rPr>
            </a:br>
            <a:r>
              <a:rPr lang="sv-SE" u="sng" dirty="0">
                <a:solidFill>
                  <a:schemeClr val="accent1">
                    <a:lumMod val="75000"/>
                  </a:schemeClr>
                </a:solidFill>
                <a:latin typeface="Gill Sans MT" panose="020B0502020104020203" pitchFamily="34" charset="0"/>
              </a:rPr>
              <a:t>emmelie.alvarsson@skaraborg.se </a:t>
            </a:r>
          </a:p>
          <a:p>
            <a:pPr marL="0" indent="0">
              <a:buNone/>
            </a:pPr>
            <a:br>
              <a:rPr lang="sv-SE" dirty="0"/>
            </a:br>
            <a:endParaRPr lang="sv-SE" dirty="0"/>
          </a:p>
          <a:p>
            <a:pPr marL="0" indent="0">
              <a:buNone/>
            </a:pPr>
            <a:endParaRPr lang="sv-SE" dirty="0"/>
          </a:p>
        </p:txBody>
      </p:sp>
    </p:spTree>
    <p:extLst>
      <p:ext uri="{BB962C8B-B14F-4D97-AF65-F5344CB8AC3E}">
        <p14:creationId xmlns:p14="http://schemas.microsoft.com/office/powerpoint/2010/main" val="305471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838200" y="40640"/>
            <a:ext cx="11089640" cy="1325563"/>
          </a:xfrm>
        </p:spPr>
        <p:txBody>
          <a:bodyPr>
            <a:normAutofit/>
          </a:bodyPr>
          <a:lstStyle/>
          <a:p>
            <a:r>
              <a:rPr lang="sv-SE" sz="3600"/>
              <a:t>Kartläggning kring föräldrastödsprogram i Skaraborg </a:t>
            </a:r>
            <a:endParaRPr lang="sv-SE" sz="3600" dirty="0"/>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3977640" y="1453120"/>
            <a:ext cx="7950200" cy="4351338"/>
          </a:xfrm>
        </p:spPr>
        <p:txBody>
          <a:bodyPr/>
          <a:lstStyle/>
          <a:p>
            <a:pPr marL="0" indent="0">
              <a:buNone/>
            </a:pPr>
            <a:r>
              <a:rPr lang="sv-SE" sz="2400" dirty="0"/>
              <a:t>Står i uppdragshandlingen för </a:t>
            </a:r>
            <a:r>
              <a:rPr lang="sv-SE" sz="2400" dirty="0" err="1"/>
              <a:t>Partssamverkan</a:t>
            </a:r>
            <a:r>
              <a:rPr lang="sv-SE" sz="2400" dirty="0"/>
              <a:t> att man ska arbeta med att kartlägga och utveckla det lokala föräldraskapsstödet. </a:t>
            </a:r>
          </a:p>
          <a:p>
            <a:pPr marL="0" indent="0">
              <a:buNone/>
            </a:pPr>
            <a:endParaRPr lang="sv-SE" sz="2400" dirty="0"/>
          </a:p>
          <a:p>
            <a:pPr marL="0" indent="0">
              <a:buNone/>
            </a:pPr>
            <a:r>
              <a:rPr lang="sv-SE" sz="2400" dirty="0"/>
              <a:t>Mål 1.1 i handlingsplan psykisk hälsa. Föräldrar ska erbjudas stöd under barnets hela uppväxt. </a:t>
            </a:r>
          </a:p>
          <a:p>
            <a:pPr marL="0" indent="0">
              <a:buNone/>
            </a:pPr>
            <a:endParaRPr lang="sv-SE" sz="2400" dirty="0"/>
          </a:p>
          <a:p>
            <a:pPr marL="0" indent="0">
              <a:buNone/>
            </a:pPr>
            <a:r>
              <a:rPr lang="sv-SE" sz="2400" dirty="0"/>
              <a:t>Utifrån detta är beslut taget i Samverkansgrupp Barn &amp; unga att genomföra en kartläggning av befintligt föräldraskapsstöd i Skaraborg.</a:t>
            </a:r>
          </a:p>
          <a:p>
            <a:endParaRPr lang="sv-SE" dirty="0"/>
          </a:p>
        </p:txBody>
      </p:sp>
      <p:pic>
        <p:nvPicPr>
          <p:cNvPr id="4" name="Bildobjekt 3" descr="En bild som visar person, barn, person, håller&#10;&#10;Automatiskt genererad beskrivning">
            <a:extLst>
              <a:ext uri="{FF2B5EF4-FFF2-40B4-BE49-F238E27FC236}">
                <a16:creationId xmlns:a16="http://schemas.microsoft.com/office/drawing/2014/main" id="{CB53ECED-FECE-4484-857B-49016A15BEBE}"/>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3161" r="1298" b="1"/>
          <a:stretch/>
        </p:blipFill>
        <p:spPr>
          <a:xfrm>
            <a:off x="0" y="1437760"/>
            <a:ext cx="3556000" cy="372190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407712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1254760" y="-72232"/>
            <a:ext cx="10515600" cy="1325563"/>
          </a:xfrm>
        </p:spPr>
        <p:txBody>
          <a:bodyPr>
            <a:normAutofit/>
          </a:bodyPr>
          <a:lstStyle/>
          <a:p>
            <a:r>
              <a:rPr lang="sv-SE" sz="3600"/>
              <a:t>Enkätundersökning som grund för rapporten</a:t>
            </a:r>
            <a:endParaRPr lang="sv-SE" sz="3600" dirty="0"/>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527740" y="1168252"/>
            <a:ext cx="7750996" cy="4351338"/>
          </a:xfrm>
        </p:spPr>
        <p:txBody>
          <a:bodyPr>
            <a:normAutofit fontScale="92500" lnSpcReduction="10000"/>
          </a:bodyPr>
          <a:lstStyle/>
          <a:p>
            <a:pPr marL="0" indent="0">
              <a:buNone/>
            </a:pPr>
            <a:r>
              <a:rPr lang="sv-SE" sz="2400" dirty="0"/>
              <a:t>Under våren 2021 genomfördes en kartläggning kring vilka föräldrastödsprogram som erbjuds i Skaraborg. </a:t>
            </a:r>
          </a:p>
          <a:p>
            <a:pPr marL="0" indent="0">
              <a:buNone/>
            </a:pPr>
            <a:endParaRPr lang="sv-SE" sz="2400" dirty="0"/>
          </a:p>
          <a:p>
            <a:pPr marL="0" indent="0">
              <a:buNone/>
            </a:pPr>
            <a:r>
              <a:rPr lang="sv-SE" sz="2400" dirty="0"/>
              <a:t>Kartläggningen skedde via en digital enkät som skickades ut till alla medlemmar i de lokala partssamverkansgrupperna och samordnare för varje familjecentral i Skaraborg. </a:t>
            </a:r>
          </a:p>
          <a:p>
            <a:pPr marL="0" indent="0">
              <a:buNone/>
            </a:pPr>
            <a:endParaRPr lang="sv-SE" sz="2400" dirty="0"/>
          </a:p>
          <a:p>
            <a:pPr marL="0" indent="0">
              <a:buNone/>
            </a:pPr>
            <a:r>
              <a:rPr lang="sv-SE" sz="2400" dirty="0"/>
              <a:t>Enkäten skickades ut till 159 mottagare varav vi fick svar från 111 </a:t>
            </a:r>
            <a:r>
              <a:rPr lang="sv-SE" sz="2400" dirty="0" err="1"/>
              <a:t>st</a:t>
            </a:r>
            <a:r>
              <a:rPr lang="sv-SE" sz="2400" dirty="0"/>
              <a:t>, vilket ger en svarsfrekvens på ca: 70%. </a:t>
            </a:r>
          </a:p>
          <a:p>
            <a:pPr marL="0" indent="0">
              <a:buNone/>
            </a:pPr>
            <a:endParaRPr lang="sv-SE" sz="2400" dirty="0"/>
          </a:p>
          <a:p>
            <a:pPr marL="0" indent="0">
              <a:buNone/>
            </a:pPr>
            <a:r>
              <a:rPr lang="sv-SE" sz="2400" dirty="0"/>
              <a:t>Finns en viss risk att det saknas information. Till exempel kan det finnas ytterligare föräldrastödsprogram som erbjuds som inte står med i denna rapport. </a:t>
            </a:r>
          </a:p>
          <a:p>
            <a:pPr marL="0" indent="0">
              <a:buNone/>
            </a:pPr>
            <a:endParaRPr lang="sv-SE" sz="2400" dirty="0"/>
          </a:p>
          <a:p>
            <a:pPr marL="0" indent="0">
              <a:buNone/>
            </a:pPr>
            <a:endParaRPr lang="sv-SE" dirty="0"/>
          </a:p>
        </p:txBody>
      </p:sp>
      <p:pic>
        <p:nvPicPr>
          <p:cNvPr id="2" name="Bildobjekt 1">
            <a:extLst>
              <a:ext uri="{FF2B5EF4-FFF2-40B4-BE49-F238E27FC236}">
                <a16:creationId xmlns:a16="http://schemas.microsoft.com/office/drawing/2014/main" id="{A41D0EBE-8557-4602-B99F-192FAF5AC968}"/>
              </a:ext>
            </a:extLst>
          </p:cNvPr>
          <p:cNvPicPr>
            <a:picLocks noChangeAspect="1"/>
          </p:cNvPicPr>
          <p:nvPr/>
        </p:nvPicPr>
        <p:blipFill>
          <a:blip r:embed="rId3"/>
          <a:stretch>
            <a:fillRect/>
          </a:stretch>
        </p:blipFill>
        <p:spPr>
          <a:xfrm>
            <a:off x="8798172" y="981009"/>
            <a:ext cx="3058206" cy="4725825"/>
          </a:xfrm>
          <a:prstGeom prst="rect">
            <a:avLst/>
          </a:prstGeom>
        </p:spPr>
      </p:pic>
    </p:spTree>
    <p:extLst>
      <p:ext uri="{BB962C8B-B14F-4D97-AF65-F5344CB8AC3E}">
        <p14:creationId xmlns:p14="http://schemas.microsoft.com/office/powerpoint/2010/main" val="101761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1701800" y="0"/>
            <a:ext cx="10043160" cy="1074421"/>
          </a:xfrm>
        </p:spPr>
        <p:txBody>
          <a:bodyPr>
            <a:normAutofit/>
          </a:bodyPr>
          <a:lstStyle/>
          <a:p>
            <a:r>
              <a:rPr lang="sv-SE" sz="3600" dirty="0"/>
              <a:t>Varför fokus på föräldrastödsprogram?</a:t>
            </a:r>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838200" y="1253331"/>
            <a:ext cx="10515600" cy="4351338"/>
          </a:xfrm>
        </p:spPr>
        <p:txBody>
          <a:bodyPr>
            <a:normAutofit/>
          </a:bodyPr>
          <a:lstStyle/>
          <a:p>
            <a:pPr marL="0" indent="0">
              <a:buNone/>
            </a:pPr>
            <a:r>
              <a:rPr lang="sv-SE" sz="2200" dirty="0"/>
              <a:t>Föräldraskapsstöd kommer i många olika former. Att fånga in allt gott arbete som görs vore en omöjlig uppgift. </a:t>
            </a:r>
          </a:p>
          <a:p>
            <a:pPr marL="0" indent="0">
              <a:buNone/>
            </a:pPr>
            <a:endParaRPr lang="sv-SE" sz="2200" dirty="0"/>
          </a:p>
          <a:p>
            <a:pPr marL="0" indent="0">
              <a:buNone/>
            </a:pPr>
            <a:r>
              <a:rPr lang="sv-SE" sz="2200" dirty="0"/>
              <a:t>Föräldraskapsstödsprogram är ett tydligt och strukturerat stöd.</a:t>
            </a:r>
          </a:p>
          <a:p>
            <a:pPr marL="0" indent="0">
              <a:buNone/>
            </a:pPr>
            <a:endParaRPr lang="sv-SE" sz="2200" dirty="0"/>
          </a:p>
          <a:p>
            <a:pPr marL="0" indent="0">
              <a:buNone/>
            </a:pPr>
            <a:r>
              <a:rPr lang="sv-SE" sz="2200" dirty="0"/>
              <a:t>Forskning visar att strukturerade föräldrastödsprogram kan vara effektiva för att främja ett positivt samspel i familjen och stärka föräldraförmågan samt minska beteendeproblematik hos barn. </a:t>
            </a:r>
          </a:p>
          <a:p>
            <a:pPr marL="0" indent="0">
              <a:buNone/>
            </a:pPr>
            <a:endParaRPr lang="sv-SE" sz="2200" dirty="0"/>
          </a:p>
          <a:p>
            <a:pPr marL="0" indent="0">
              <a:buNone/>
            </a:pPr>
            <a:r>
              <a:rPr lang="sv-SE" sz="2200" dirty="0"/>
              <a:t>Föräldraskapsstödsprogram är dessutom en lönsam satsning.</a:t>
            </a:r>
          </a:p>
          <a:p>
            <a:pPr marL="0" indent="0">
              <a:buNone/>
            </a:pPr>
            <a:endParaRPr lang="sv-SE" dirty="0"/>
          </a:p>
        </p:txBody>
      </p:sp>
    </p:spTree>
    <p:extLst>
      <p:ext uri="{BB962C8B-B14F-4D97-AF65-F5344CB8AC3E}">
        <p14:creationId xmlns:p14="http://schemas.microsoft.com/office/powerpoint/2010/main" val="282688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1679585B-A852-4892-92D8-CB1B2BDF0FEB}"/>
              </a:ext>
            </a:extLst>
          </p:cNvPr>
          <p:cNvSpPr>
            <a:spLocks noGrp="1"/>
          </p:cNvSpPr>
          <p:nvPr>
            <p:ph idx="4294967295"/>
          </p:nvPr>
        </p:nvSpPr>
        <p:spPr>
          <a:xfrm>
            <a:off x="1676400" y="1325563"/>
            <a:ext cx="10515600" cy="1062037"/>
          </a:xfrm>
        </p:spPr>
        <p:txBody>
          <a:bodyPr>
            <a:normAutofit/>
          </a:bodyPr>
          <a:lstStyle/>
          <a:p>
            <a:pPr marL="0" indent="0">
              <a:buNone/>
            </a:pPr>
            <a:endParaRPr lang="sv-SE" sz="2400" dirty="0"/>
          </a:p>
          <a:p>
            <a:pPr marL="0" indent="0">
              <a:buNone/>
            </a:pPr>
            <a:endParaRPr lang="sv-SE" sz="2400" dirty="0"/>
          </a:p>
          <a:p>
            <a:pPr marL="0" indent="0">
              <a:buNone/>
            </a:pPr>
            <a:endParaRPr lang="sv-SE" dirty="0"/>
          </a:p>
        </p:txBody>
      </p:sp>
      <p:sp>
        <p:nvSpPr>
          <p:cNvPr id="3" name="textruta 2">
            <a:extLst>
              <a:ext uri="{FF2B5EF4-FFF2-40B4-BE49-F238E27FC236}">
                <a16:creationId xmlns:a16="http://schemas.microsoft.com/office/drawing/2014/main" id="{9E204BCB-8483-48DF-9B66-005CC3B694CC}"/>
              </a:ext>
            </a:extLst>
          </p:cNvPr>
          <p:cNvSpPr txBox="1"/>
          <p:nvPr/>
        </p:nvSpPr>
        <p:spPr>
          <a:xfrm>
            <a:off x="340360" y="2067986"/>
            <a:ext cx="11511280" cy="3754874"/>
          </a:xfrm>
          <a:prstGeom prst="rect">
            <a:avLst/>
          </a:prstGeom>
          <a:noFill/>
        </p:spPr>
        <p:txBody>
          <a:bodyPr wrap="square" rtlCol="0">
            <a:spAutoFit/>
          </a:bodyPr>
          <a:lstStyle/>
          <a:p>
            <a:r>
              <a:rPr lang="sv-SE" sz="2200" dirty="0" err="1"/>
              <a:t>MFoF</a:t>
            </a:r>
            <a:r>
              <a:rPr lang="sv-SE" sz="2200" dirty="0"/>
              <a:t> sammanställer och tillgängliggör kunskap för yrkesverksamma och beslutsfattare som arbetar med föräldraskapsstöd så att man ska kunna göra informerade val kring vilka program som passar bäst.</a:t>
            </a:r>
          </a:p>
          <a:p>
            <a:endParaRPr lang="sv-SE" sz="2200" dirty="0"/>
          </a:p>
          <a:p>
            <a:r>
              <a:rPr lang="sv-SE" sz="2200" dirty="0" err="1"/>
              <a:t>MFoF</a:t>
            </a:r>
            <a:r>
              <a:rPr lang="sv-SE" sz="2200" dirty="0"/>
              <a:t> har gjort en sammanställning av tillgängliga program och metoder i Sverige. Det är denna lista vi har valt att arbeta med i vår kartläggning i Skaraborg.</a:t>
            </a:r>
          </a:p>
          <a:p>
            <a:endParaRPr lang="sv-SE" sz="2200" dirty="0"/>
          </a:p>
          <a:p>
            <a:r>
              <a:rPr lang="sv-SE" sz="2200" dirty="0"/>
              <a:t>För en komplett lista över valda program, läs här: </a:t>
            </a:r>
            <a:r>
              <a:rPr lang="sv-SE" u="sng" dirty="0">
                <a:hlinkClick r:id="rId3"/>
              </a:rPr>
              <a:t>https://mfof.se/foraldraskapsstod/program-och-metoder-for-foraldraskapsstod---soksida.html#query/*</a:t>
            </a:r>
            <a:r>
              <a:rPr lang="sv-SE" dirty="0"/>
              <a:t> </a:t>
            </a:r>
          </a:p>
          <a:p>
            <a:endParaRPr lang="sv-SE" sz="2200" dirty="0"/>
          </a:p>
          <a:p>
            <a:endParaRPr lang="sv-SE" sz="2200" dirty="0"/>
          </a:p>
        </p:txBody>
      </p:sp>
      <p:pic>
        <p:nvPicPr>
          <p:cNvPr id="4" name="Bildobjekt 3">
            <a:extLst>
              <a:ext uri="{FF2B5EF4-FFF2-40B4-BE49-F238E27FC236}">
                <a16:creationId xmlns:a16="http://schemas.microsoft.com/office/drawing/2014/main" id="{C0549EAA-E7C0-474D-B893-CDC4D61FF0D1}"/>
              </a:ext>
            </a:extLst>
          </p:cNvPr>
          <p:cNvPicPr>
            <a:picLocks noChangeAspect="1"/>
          </p:cNvPicPr>
          <p:nvPr/>
        </p:nvPicPr>
        <p:blipFill>
          <a:blip r:embed="rId4"/>
          <a:stretch>
            <a:fillRect/>
          </a:stretch>
        </p:blipFill>
        <p:spPr>
          <a:xfrm>
            <a:off x="3806700" y="307868"/>
            <a:ext cx="4531351" cy="1616182"/>
          </a:xfrm>
          <a:prstGeom prst="rect">
            <a:avLst/>
          </a:prstGeom>
        </p:spPr>
      </p:pic>
    </p:spTree>
    <p:extLst>
      <p:ext uri="{BB962C8B-B14F-4D97-AF65-F5344CB8AC3E}">
        <p14:creationId xmlns:p14="http://schemas.microsoft.com/office/powerpoint/2010/main" val="425845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426720" y="-127179"/>
            <a:ext cx="11348719" cy="1325563"/>
          </a:xfrm>
        </p:spPr>
        <p:txBody>
          <a:bodyPr>
            <a:normAutofit/>
          </a:bodyPr>
          <a:lstStyle/>
          <a:p>
            <a:pPr algn="ctr"/>
            <a:r>
              <a:rPr lang="sv-SE" sz="3600" dirty="0"/>
              <a:t>Preventionsnivåer</a:t>
            </a:r>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843280" y="1325563"/>
            <a:ext cx="10515600" cy="1062037"/>
          </a:xfrm>
        </p:spPr>
        <p:txBody>
          <a:bodyPr>
            <a:normAutofit/>
          </a:bodyPr>
          <a:lstStyle/>
          <a:p>
            <a:pPr marL="0" indent="0">
              <a:buNone/>
            </a:pPr>
            <a:endParaRPr lang="sv-SE" sz="2400"/>
          </a:p>
          <a:p>
            <a:pPr marL="0" indent="0">
              <a:buNone/>
            </a:pPr>
            <a:endParaRPr lang="sv-SE" sz="2400"/>
          </a:p>
          <a:p>
            <a:pPr marL="0" indent="0">
              <a:buNone/>
            </a:pPr>
            <a:endParaRPr lang="sv-SE" dirty="0"/>
          </a:p>
        </p:txBody>
      </p:sp>
      <p:sp>
        <p:nvSpPr>
          <p:cNvPr id="3" name="textruta 2">
            <a:extLst>
              <a:ext uri="{FF2B5EF4-FFF2-40B4-BE49-F238E27FC236}">
                <a16:creationId xmlns:a16="http://schemas.microsoft.com/office/drawing/2014/main" id="{9E204BCB-8483-48DF-9B66-005CC3B694CC}"/>
              </a:ext>
            </a:extLst>
          </p:cNvPr>
          <p:cNvSpPr txBox="1"/>
          <p:nvPr/>
        </p:nvSpPr>
        <p:spPr>
          <a:xfrm>
            <a:off x="680720" y="511254"/>
            <a:ext cx="11511280" cy="1107996"/>
          </a:xfrm>
          <a:prstGeom prst="rect">
            <a:avLst/>
          </a:prstGeom>
          <a:noFill/>
        </p:spPr>
        <p:txBody>
          <a:bodyPr wrap="square" rtlCol="0">
            <a:spAutoFit/>
          </a:bodyPr>
          <a:lstStyle/>
          <a:p>
            <a:endParaRPr lang="sv-SE" sz="2200"/>
          </a:p>
          <a:p>
            <a:endParaRPr lang="sv-SE" sz="2200"/>
          </a:p>
          <a:p>
            <a:endParaRPr lang="sv-SE" sz="2200" dirty="0"/>
          </a:p>
        </p:txBody>
      </p:sp>
      <p:pic>
        <p:nvPicPr>
          <p:cNvPr id="7" name="Bildobjekt 6" descr="Preventionspyramiden">
            <a:extLst>
              <a:ext uri="{FF2B5EF4-FFF2-40B4-BE49-F238E27FC236}">
                <a16:creationId xmlns:a16="http://schemas.microsoft.com/office/drawing/2014/main" id="{5E19021C-03D8-4430-8277-FC5FBE8A8E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721" y="1114425"/>
            <a:ext cx="4302759" cy="4240947"/>
          </a:xfrm>
          <a:prstGeom prst="rect">
            <a:avLst/>
          </a:prstGeom>
          <a:noFill/>
          <a:ln>
            <a:noFill/>
          </a:ln>
        </p:spPr>
      </p:pic>
      <p:sp>
        <p:nvSpPr>
          <p:cNvPr id="8" name="textruta 7">
            <a:extLst>
              <a:ext uri="{FF2B5EF4-FFF2-40B4-BE49-F238E27FC236}">
                <a16:creationId xmlns:a16="http://schemas.microsoft.com/office/drawing/2014/main" id="{9943455F-BEAD-4254-8EDA-A1AED9A1C6B9}"/>
              </a:ext>
            </a:extLst>
          </p:cNvPr>
          <p:cNvSpPr txBox="1"/>
          <p:nvPr/>
        </p:nvSpPr>
        <p:spPr>
          <a:xfrm>
            <a:off x="4729480" y="535602"/>
            <a:ext cx="7299959" cy="5333961"/>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i="1" dirty="0">
                <a:latin typeface="Calibri" panose="020F0502020204030204" pitchFamily="34" charset="0"/>
                <a:ea typeface="Calibri" panose="020F0502020204030204" pitchFamily="34" charset="0"/>
                <a:cs typeface="Times New Roman" panose="02020603050405020304" pitchFamily="18" charset="0"/>
              </a:rPr>
              <a:t>Indikerat stöd</a:t>
            </a:r>
            <a:r>
              <a:rPr lang="sv-SE" dirty="0">
                <a:latin typeface="Calibri" panose="020F0502020204030204" pitchFamily="34" charset="0"/>
                <a:ea typeface="Calibri" panose="020F0502020204030204" pitchFamily="34" charset="0"/>
                <a:cs typeface="Times New Roman" panose="02020603050405020304" pitchFamily="18" charset="0"/>
              </a:rPr>
              <a:t> är riktade insatser till föräldrar som har barn med tydliga problem och symtom på ohälsa.</a:t>
            </a:r>
          </a:p>
          <a:p>
            <a:pPr lvl="0">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latin typeface="Calibri" panose="020F0502020204030204" pitchFamily="34" charset="0"/>
                <a:ea typeface="Calibri" panose="020F0502020204030204" pitchFamily="34" charset="0"/>
                <a:cs typeface="Times New Roman" panose="02020603050405020304" pitchFamily="18" charset="0"/>
              </a:rPr>
              <a:t>Selektivt stöd</a:t>
            </a:r>
            <a:r>
              <a:rPr lang="sv-SE" dirty="0">
                <a:latin typeface="Calibri" panose="020F0502020204030204" pitchFamily="34" charset="0"/>
                <a:ea typeface="Calibri" panose="020F0502020204030204" pitchFamily="34" charset="0"/>
                <a:cs typeface="Times New Roman" panose="02020603050405020304" pitchFamily="18" charset="0"/>
              </a:rPr>
              <a:t> är riktade insatser som erbjuds till föräldrar eller familjer som är särskilt utsatta för en eller flera riskfaktorer eller har begynnande problem. Det kan exempelvis handla om föräldrar som har barn med beteendeproblem.</a:t>
            </a:r>
          </a:p>
          <a:p>
            <a:pPr lvl="0">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latin typeface="Calibri" panose="020F0502020204030204" pitchFamily="34" charset="0"/>
                <a:ea typeface="Calibri" panose="020F0502020204030204" pitchFamily="34" charset="0"/>
                <a:cs typeface="Times New Roman" panose="02020603050405020304" pitchFamily="18" charset="0"/>
              </a:rPr>
              <a:t>Universellt stöd</a:t>
            </a:r>
            <a:r>
              <a:rPr lang="sv-SE" dirty="0">
                <a:latin typeface="Calibri" panose="020F0502020204030204" pitchFamily="34" charset="0"/>
                <a:ea typeface="Calibri" panose="020F0502020204030204" pitchFamily="34" charset="0"/>
                <a:cs typeface="Times New Roman" panose="02020603050405020304" pitchFamily="18" charset="0"/>
              </a:rPr>
              <a:t> bör erbjudas alla som ingår i ett föräldra­skap under barnets hela uppväxt och är insatser som inte tar hänsyn till skillnader mellan hög- och lågriskgrupper. Stödet handlar dels om promotion, dvs. att främja god hälsa och utveckling, dels om prevention, dvs. att förebygga ohälsa och olika former av problem.</a:t>
            </a:r>
          </a:p>
          <a:p>
            <a:pPr lvl="0">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32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80DA3E9-9B12-4FB2-8BFB-8207B4AAA7D4}"/>
              </a:ext>
            </a:extLst>
          </p:cNvPr>
          <p:cNvSpPr>
            <a:spLocks noGrp="1"/>
          </p:cNvSpPr>
          <p:nvPr>
            <p:ph type="title"/>
          </p:nvPr>
        </p:nvSpPr>
        <p:spPr>
          <a:xfrm>
            <a:off x="421640" y="-210433"/>
            <a:ext cx="11348719" cy="1325563"/>
          </a:xfrm>
        </p:spPr>
        <p:txBody>
          <a:bodyPr>
            <a:normAutofit/>
          </a:bodyPr>
          <a:lstStyle/>
          <a:p>
            <a:pPr algn="ctr"/>
            <a:r>
              <a:rPr lang="sv-SE" sz="3600" dirty="0" err="1"/>
              <a:t>Preventionsstjärnemodellen</a:t>
            </a:r>
            <a:endParaRPr lang="sv-SE" sz="3600" dirty="0"/>
          </a:p>
        </p:txBody>
      </p:sp>
      <p:sp>
        <p:nvSpPr>
          <p:cNvPr id="6" name="Platshållare för innehåll 5">
            <a:extLst>
              <a:ext uri="{FF2B5EF4-FFF2-40B4-BE49-F238E27FC236}">
                <a16:creationId xmlns:a16="http://schemas.microsoft.com/office/drawing/2014/main" id="{1679585B-A852-4892-92D8-CB1B2BDF0FEB}"/>
              </a:ext>
            </a:extLst>
          </p:cNvPr>
          <p:cNvSpPr>
            <a:spLocks noGrp="1"/>
          </p:cNvSpPr>
          <p:nvPr>
            <p:ph idx="1"/>
          </p:nvPr>
        </p:nvSpPr>
        <p:spPr>
          <a:xfrm>
            <a:off x="843280" y="1325563"/>
            <a:ext cx="10515600" cy="1062037"/>
          </a:xfrm>
        </p:spPr>
        <p:txBody>
          <a:bodyPr>
            <a:normAutofit/>
          </a:bodyPr>
          <a:lstStyle/>
          <a:p>
            <a:pPr marL="0" indent="0">
              <a:buNone/>
            </a:pPr>
            <a:endParaRPr lang="sv-SE" sz="2400"/>
          </a:p>
          <a:p>
            <a:pPr marL="0" indent="0">
              <a:buNone/>
            </a:pPr>
            <a:endParaRPr lang="sv-SE" sz="2400"/>
          </a:p>
          <a:p>
            <a:pPr marL="0" indent="0">
              <a:buNone/>
            </a:pPr>
            <a:endParaRPr lang="sv-SE" dirty="0"/>
          </a:p>
        </p:txBody>
      </p:sp>
      <p:sp>
        <p:nvSpPr>
          <p:cNvPr id="8" name="textruta 7">
            <a:extLst>
              <a:ext uri="{FF2B5EF4-FFF2-40B4-BE49-F238E27FC236}">
                <a16:creationId xmlns:a16="http://schemas.microsoft.com/office/drawing/2014/main" id="{9943455F-BEAD-4254-8EDA-A1AED9A1C6B9}"/>
              </a:ext>
            </a:extLst>
          </p:cNvPr>
          <p:cNvSpPr txBox="1"/>
          <p:nvPr/>
        </p:nvSpPr>
        <p:spPr>
          <a:xfrm>
            <a:off x="6480810" y="1746429"/>
            <a:ext cx="5326380" cy="2184059"/>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endParaRPr lang="sv-S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sv-SE" sz="2200" dirty="0">
              <a:ea typeface="Calibri" panose="020F0502020204030204" pitchFamily="34" charset="0"/>
              <a:cs typeface="Times New Roman" panose="02020603050405020304" pitchFamily="18" charset="0"/>
            </a:endParaRPr>
          </a:p>
          <a:p>
            <a:pPr lvl="0">
              <a:lnSpc>
                <a:spcPct val="107000"/>
              </a:lnSpc>
              <a:spcAft>
                <a:spcPts val="800"/>
              </a:spcAft>
            </a:pPr>
            <a:r>
              <a:rPr lang="sv-SE" sz="2200" dirty="0"/>
              <a:t>illustrerar att universellt anpassat föräldraskapsstöd kan användas inom en rad verksamhetsområden för att förebygga olika former av problem.</a:t>
            </a:r>
            <a:endParaRPr lang="sv-SE" sz="2200" dirty="0">
              <a:ea typeface="Calibri" panose="020F0502020204030204" pitchFamily="34" charset="0"/>
              <a:cs typeface="Times New Roman" panose="02020603050405020304" pitchFamily="18" charset="0"/>
            </a:endParaRPr>
          </a:p>
        </p:txBody>
      </p:sp>
      <p:pic>
        <p:nvPicPr>
          <p:cNvPr id="9" name="Bildobjekt 8">
            <a:extLst>
              <a:ext uri="{FF2B5EF4-FFF2-40B4-BE49-F238E27FC236}">
                <a16:creationId xmlns:a16="http://schemas.microsoft.com/office/drawing/2014/main" id="{DA836F47-ACA7-49DD-84F2-D5135C22FAAE}"/>
              </a:ext>
            </a:extLst>
          </p:cNvPr>
          <p:cNvPicPr/>
          <p:nvPr/>
        </p:nvPicPr>
        <p:blipFill>
          <a:blip r:embed="rId3">
            <a:extLst>
              <a:ext uri="{28A0092B-C50C-407E-A947-70E740481C1C}">
                <a14:useLocalDpi xmlns:a14="http://schemas.microsoft.com/office/drawing/2010/main" val="0"/>
              </a:ext>
            </a:extLst>
          </a:blip>
          <a:stretch>
            <a:fillRect/>
          </a:stretch>
        </p:blipFill>
        <p:spPr>
          <a:xfrm>
            <a:off x="171449" y="800756"/>
            <a:ext cx="5924551" cy="4999969"/>
          </a:xfrm>
          <a:prstGeom prst="rect">
            <a:avLst/>
          </a:prstGeom>
        </p:spPr>
      </p:pic>
    </p:spTree>
    <p:extLst>
      <p:ext uri="{BB962C8B-B14F-4D97-AF65-F5344CB8AC3E}">
        <p14:creationId xmlns:p14="http://schemas.microsoft.com/office/powerpoint/2010/main" val="244668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165 Angry Child Illustrations &amp;amp; Clip Art - iStock">
            <a:extLst>
              <a:ext uri="{FF2B5EF4-FFF2-40B4-BE49-F238E27FC236}">
                <a16:creationId xmlns:a16="http://schemas.microsoft.com/office/drawing/2014/main" id="{D4179B96-0143-4589-A338-52620B677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96" y="1321528"/>
            <a:ext cx="3362327" cy="3362327"/>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9F34DA3E-51DE-4456-B42B-CEAD1191BAFB}"/>
              </a:ext>
            </a:extLst>
          </p:cNvPr>
          <p:cNvSpPr txBox="1"/>
          <p:nvPr/>
        </p:nvSpPr>
        <p:spPr>
          <a:xfrm>
            <a:off x="1241460" y="4551454"/>
            <a:ext cx="2132319" cy="523220"/>
          </a:xfrm>
          <a:prstGeom prst="rect">
            <a:avLst/>
          </a:prstGeom>
          <a:noFill/>
        </p:spPr>
        <p:txBody>
          <a:bodyPr wrap="square" rtlCol="0">
            <a:spAutoFit/>
          </a:bodyPr>
          <a:lstStyle/>
          <a:p>
            <a:r>
              <a:rPr lang="sv-SE" sz="2800" dirty="0"/>
              <a:t>- 82.000</a:t>
            </a:r>
          </a:p>
        </p:txBody>
      </p:sp>
      <p:pic>
        <p:nvPicPr>
          <p:cNvPr id="1028" name="Picture 4" descr="108,445 Teacher Illustrations &amp;amp; Clip Art - iStock">
            <a:extLst>
              <a:ext uri="{FF2B5EF4-FFF2-40B4-BE49-F238E27FC236}">
                <a16:creationId xmlns:a16="http://schemas.microsoft.com/office/drawing/2014/main" id="{D3F43717-4101-4355-8797-AE199E099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176" y="1499899"/>
            <a:ext cx="3005583" cy="3005583"/>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4E04F2A8-C924-4EAF-B30B-E90FEA171A07}"/>
              </a:ext>
            </a:extLst>
          </p:cNvPr>
          <p:cNvSpPr txBox="1"/>
          <p:nvPr/>
        </p:nvSpPr>
        <p:spPr>
          <a:xfrm>
            <a:off x="4888197" y="4551452"/>
            <a:ext cx="2134348" cy="523220"/>
          </a:xfrm>
          <a:prstGeom prst="rect">
            <a:avLst/>
          </a:prstGeom>
          <a:noFill/>
        </p:spPr>
        <p:txBody>
          <a:bodyPr wrap="square" rtlCol="0">
            <a:spAutoFit/>
          </a:bodyPr>
          <a:lstStyle/>
          <a:p>
            <a:r>
              <a:rPr lang="sv-SE" sz="2800" dirty="0"/>
              <a:t>- 54.000</a:t>
            </a:r>
          </a:p>
        </p:txBody>
      </p:sp>
      <p:sp>
        <p:nvSpPr>
          <p:cNvPr id="10" name="textruta 9">
            <a:extLst>
              <a:ext uri="{FF2B5EF4-FFF2-40B4-BE49-F238E27FC236}">
                <a16:creationId xmlns:a16="http://schemas.microsoft.com/office/drawing/2014/main" id="{BDFEA54C-30AD-4D77-B35A-B834B213C515}"/>
              </a:ext>
            </a:extLst>
          </p:cNvPr>
          <p:cNvSpPr txBox="1"/>
          <p:nvPr/>
        </p:nvSpPr>
        <p:spPr>
          <a:xfrm>
            <a:off x="8818221" y="4551453"/>
            <a:ext cx="1706903" cy="523220"/>
          </a:xfrm>
          <a:prstGeom prst="rect">
            <a:avLst/>
          </a:prstGeom>
          <a:noFill/>
        </p:spPr>
        <p:txBody>
          <a:bodyPr wrap="square" rtlCol="0">
            <a:spAutoFit/>
          </a:bodyPr>
          <a:lstStyle/>
          <a:p>
            <a:r>
              <a:rPr lang="sv-SE" sz="2800" dirty="0"/>
              <a:t>+ 28.000</a:t>
            </a:r>
          </a:p>
        </p:txBody>
      </p:sp>
      <p:pic>
        <p:nvPicPr>
          <p:cNvPr id="1030" name="Picture 6" descr="spargris och mynt 650229 - Ladda ner gratis vektorgrafik, arkivgrafik och  bilder">
            <a:extLst>
              <a:ext uri="{FF2B5EF4-FFF2-40B4-BE49-F238E27FC236}">
                <a16:creationId xmlns:a16="http://schemas.microsoft.com/office/drawing/2014/main" id="{925F85F8-69F4-43C7-A69A-EE74966E5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1496" y="1883016"/>
            <a:ext cx="2510854" cy="2510854"/>
          </a:xfrm>
          <a:prstGeom prst="rect">
            <a:avLst/>
          </a:prstGeom>
          <a:noFill/>
          <a:extLst>
            <a:ext uri="{909E8E84-426E-40DD-AFC4-6F175D3DCCD1}">
              <a14:hiddenFill xmlns:a14="http://schemas.microsoft.com/office/drawing/2010/main">
                <a:solidFill>
                  <a:srgbClr val="FFFFFF"/>
                </a:solidFill>
              </a14:hiddenFill>
            </a:ext>
          </a:extLst>
        </p:spPr>
      </p:pic>
      <p:sp>
        <p:nvSpPr>
          <p:cNvPr id="15" name="Rubrik 14">
            <a:extLst>
              <a:ext uri="{FF2B5EF4-FFF2-40B4-BE49-F238E27FC236}">
                <a16:creationId xmlns:a16="http://schemas.microsoft.com/office/drawing/2014/main" id="{F268BCD4-F859-4CDF-BE56-41A2E99A4C45}"/>
              </a:ext>
            </a:extLst>
          </p:cNvPr>
          <p:cNvSpPr>
            <a:spLocks noGrp="1"/>
          </p:cNvSpPr>
          <p:nvPr>
            <p:ph type="title"/>
          </p:nvPr>
        </p:nvSpPr>
        <p:spPr>
          <a:xfrm>
            <a:off x="838200" y="73653"/>
            <a:ext cx="10515600" cy="1325563"/>
          </a:xfrm>
        </p:spPr>
        <p:txBody>
          <a:bodyPr>
            <a:normAutofit/>
          </a:bodyPr>
          <a:lstStyle/>
          <a:p>
            <a:r>
              <a:rPr lang="sv-SE" sz="3600" dirty="0"/>
              <a:t>Folkhälsomyndighetens analyser</a:t>
            </a:r>
          </a:p>
        </p:txBody>
      </p:sp>
    </p:spTree>
    <p:extLst>
      <p:ext uri="{BB962C8B-B14F-4D97-AF65-F5344CB8AC3E}">
        <p14:creationId xmlns:p14="http://schemas.microsoft.com/office/powerpoint/2010/main" val="39968974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BF04167497D0346AD89916C24AB9AFF" ma:contentTypeVersion="10" ma:contentTypeDescription="Skapa ett nytt dokument." ma:contentTypeScope="" ma:versionID="3aba384c75b1ae462f52c1a7880320d3">
  <xsd:schema xmlns:xsd="http://www.w3.org/2001/XMLSchema" xmlns:xs="http://www.w3.org/2001/XMLSchema" xmlns:p="http://schemas.microsoft.com/office/2006/metadata/properties" xmlns:ns3="46696e2c-6614-4c00-9c0b-c443a643d839" xmlns:ns4="d9731a8d-dbe9-47eb-93c6-e31a3d6bea6d" targetNamespace="http://schemas.microsoft.com/office/2006/metadata/properties" ma:root="true" ma:fieldsID="9fb42c9800045397bc258faebe1e8306" ns3:_="" ns4:_="">
    <xsd:import namespace="46696e2c-6614-4c00-9c0b-c443a643d839"/>
    <xsd:import namespace="d9731a8d-dbe9-47eb-93c6-e31a3d6bea6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96e2c-6614-4c00-9c0b-c443a643d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731a8d-dbe9-47eb-93c6-e31a3d6bea6d"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SharingHintHash" ma:index="17"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37A0EF-7C73-4BA2-8AA6-A52C13A5AFD7}">
  <ds:schemaRefs>
    <ds:schemaRef ds:uri="http://schemas.microsoft.com/sharepoint/v3/contenttype/forms"/>
  </ds:schemaRefs>
</ds:datastoreItem>
</file>

<file path=customXml/itemProps2.xml><?xml version="1.0" encoding="utf-8"?>
<ds:datastoreItem xmlns:ds="http://schemas.openxmlformats.org/officeDocument/2006/customXml" ds:itemID="{2E614CD2-A12B-4F13-9CAD-9B6489657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96e2c-6614-4c00-9c0b-c443a643d839"/>
    <ds:schemaRef ds:uri="d9731a8d-dbe9-47eb-93c6-e31a3d6be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D212AA-F8B2-42FE-8F57-C3054232634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9731a8d-dbe9-47eb-93c6-e31a3d6bea6d"/>
    <ds:schemaRef ds:uri="46696e2c-6614-4c00-9c0b-c443a643d8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1925</TotalTime>
  <Words>1035</Words>
  <Application>Microsoft Office PowerPoint</Application>
  <PresentationFormat>Bredbild</PresentationFormat>
  <Paragraphs>104</Paragraphs>
  <Slides>22</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22</vt:i4>
      </vt:variant>
    </vt:vector>
  </HeadingPairs>
  <TitlesOfParts>
    <vt:vector size="29" baseType="lpstr">
      <vt:lpstr>Arial</vt:lpstr>
      <vt:lpstr>Calibri</vt:lpstr>
      <vt:lpstr>Calibri Light</vt:lpstr>
      <vt:lpstr>Franklin Gothic Demi</vt:lpstr>
      <vt:lpstr>Gill Sans MT</vt:lpstr>
      <vt:lpstr>Symbol</vt:lpstr>
      <vt:lpstr>Office-tema</vt:lpstr>
      <vt:lpstr>PowerPoint-presentation</vt:lpstr>
      <vt:lpstr>En nationell strategi</vt:lpstr>
      <vt:lpstr>Kartläggning kring föräldrastödsprogram i Skaraborg </vt:lpstr>
      <vt:lpstr>Enkätundersökning som grund för rapporten</vt:lpstr>
      <vt:lpstr>Varför fokus på föräldrastödsprogram?</vt:lpstr>
      <vt:lpstr>PowerPoint-presentation</vt:lpstr>
      <vt:lpstr>Preventionsnivåer</vt:lpstr>
      <vt:lpstr>Preventionsstjärnemodellen</vt:lpstr>
      <vt:lpstr>Folkhälsomyndighetens analyser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Sammanfattning för Skaraborg </vt:lpstr>
      <vt:lpstr>Förslag på upplägg till fortsatt arbete i lokal partssamverkangrupp:  </vt:lpstr>
      <vt:lpstr>Kontakt och mer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“Barns beteende är lika viktiga för föräldrarnas mänskliga utveckling och välbefinnande som föräldrars beteende är för barnens. Samspelet mellan vuxna och barn är en ömsesidig lärprocess.” – Jesper Juul, familjeterapeut &amp; författare</dc:title>
  <dc:creator>Emmelie Alvarsson</dc:creator>
  <cp:lastModifiedBy>Karin Ahlqvist</cp:lastModifiedBy>
  <cp:revision>4</cp:revision>
  <dcterms:created xsi:type="dcterms:W3CDTF">2021-09-15T09:25:49Z</dcterms:created>
  <dcterms:modified xsi:type="dcterms:W3CDTF">2021-10-13T13:08:33Z</dcterms:modified>
</cp:coreProperties>
</file>